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Montserrat Ultra-Bold" charset="1" panose="00000900000000000000"/>
      <p:regular r:id="rId22"/>
    </p:embeddedFont>
    <p:embeddedFont>
      <p:font typeface="Nexa Bold Bold" charset="1" panose="02000500000000000000"/>
      <p:regular r:id="rId23"/>
    </p:embeddedFont>
    <p:embeddedFont>
      <p:font typeface="Lexend Deca" charset="1" panose="00000000000000000000"/>
      <p:regular r:id="rId24"/>
    </p:embeddedFont>
    <p:embeddedFont>
      <p:font typeface="Montserrat Classic Bold" charset="1" panose="00000800000000000000"/>
      <p:regular r:id="rId25"/>
    </p:embeddedFont>
    <p:embeddedFont>
      <p:font typeface="League Spartan" charset="1" panose="00000800000000000000"/>
      <p:regular r:id="rId26"/>
    </p:embeddedFont>
    <p:embeddedFont>
      <p:font typeface="Etna Sans Serif" charset="1" panose="02000600000000000000"/>
      <p:regular r:id="rId27"/>
    </p:embeddedFont>
    <p:embeddedFont>
      <p:font typeface="Glacial Indifference" charset="1" panose="00000000000000000000"/>
      <p:regular r:id="rId28"/>
    </p:embeddedFont>
    <p:embeddedFont>
      <p:font typeface="Glacial Indifference Bold" charset="1" panose="000008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ATP_pdVI.mp4>
</file>

<file path=ppt/media/VAGJ2G33iJg.mp4>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eg>
</file>

<file path=ppt/media/image19.jpeg>
</file>

<file path=ppt/media/image2.png>
</file>

<file path=ppt/media/image20.jpeg>
</file>

<file path=ppt/media/image21.png>
</file>

<file path=ppt/media/image22.svg>
</file>

<file path=ppt/media/image23.jpeg>
</file>

<file path=ppt/media/image24.jpeg>
</file>

<file path=ppt/media/image25.jpeg>
</file>

<file path=ppt/media/image26.jpeg>
</file>

<file path=ppt/media/image27.png>
</file>

<file path=ppt/media/image28.png>
</file>

<file path=ppt/media/image29.jpeg>
</file>

<file path=ppt/media/image3.png>
</file>

<file path=ppt/media/image30.png>
</file>

<file path=ppt/media/image31.svg>
</file>

<file path=ppt/media/image4.jpeg>
</file>

<file path=ppt/media/image5.jpeg>
</file>

<file path=ppt/media/image6.jpe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 Id="rId3" Target="../media/VAGATP_pdVI.mp4" Type="http://schemas.openxmlformats.org/officeDocument/2006/relationships/video"/><Relationship Id="rId4" Target="../media/VAGATP_pdVI.mp4" Type="http://schemas.microsoft.com/office/2007/relationships/media"/></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31.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VAGJ2G33iJg.mp4" Type="http://schemas.openxmlformats.org/officeDocument/2006/relationships/video"/><Relationship Id="rId4" Target="../media/VAGJ2G33iJg.mp4" Type="http://schemas.microsoft.com/office/2007/relationships/media"/></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6.png" Type="http://schemas.openxmlformats.org/officeDocument/2006/relationships/image"/><Relationship Id="rId12" Target="../media/image17.sv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20.jpeg" Type="http://schemas.openxmlformats.org/officeDocument/2006/relationships/image"/><Relationship Id="rId4" Target="../media/image21.png" Type="http://schemas.openxmlformats.org/officeDocument/2006/relationships/image"/><Relationship Id="rId5" Target="../media/image22.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 Id="rId3" Target="../media/image24.jpeg" Type="http://schemas.openxmlformats.org/officeDocument/2006/relationships/image"/><Relationship Id="rId4" Target="../media/image25.jpeg" Type="http://schemas.openxmlformats.org/officeDocument/2006/relationships/image"/><Relationship Id="rId5" Target="../media/image26.jpeg" Type="http://schemas.openxmlformats.org/officeDocument/2006/relationships/image"/><Relationship Id="rId6" Target="../media/image27.png" Type="http://schemas.openxmlformats.org/officeDocument/2006/relationships/image"/><Relationship Id="rId7" Target="../media/image2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070" y="0"/>
            <a:ext cx="212090" cy="5143500"/>
            <a:chOff x="0" y="0"/>
            <a:chExt cx="55859" cy="1354667"/>
          </a:xfrm>
        </p:grpSpPr>
        <p:sp>
          <p:nvSpPr>
            <p:cNvPr name="Freeform 3" id="3"/>
            <p:cNvSpPr/>
            <p:nvPr/>
          </p:nvSpPr>
          <p:spPr>
            <a:xfrm flipH="false" flipV="false" rot="0">
              <a:off x="0" y="0"/>
              <a:ext cx="55859" cy="1354667"/>
            </a:xfrm>
            <a:custGeom>
              <a:avLst/>
              <a:gdLst/>
              <a:ahLst/>
              <a:cxnLst/>
              <a:rect r="r" b="b" t="t" l="l"/>
              <a:pathLst>
                <a:path h="1354667" w="55859">
                  <a:moveTo>
                    <a:pt x="0" y="0"/>
                  </a:moveTo>
                  <a:lnTo>
                    <a:pt x="55859" y="0"/>
                  </a:lnTo>
                  <a:lnTo>
                    <a:pt x="55859" y="1354667"/>
                  </a:lnTo>
                  <a:lnTo>
                    <a:pt x="0" y="1354667"/>
                  </a:lnTo>
                  <a:close/>
                </a:path>
              </a:pathLst>
            </a:custGeom>
            <a:solidFill>
              <a:srgbClr val="F9B314"/>
            </a:solidFill>
          </p:spPr>
        </p:sp>
        <p:sp>
          <p:nvSpPr>
            <p:cNvPr name="TextBox 4" id="4"/>
            <p:cNvSpPr txBox="true"/>
            <p:nvPr/>
          </p:nvSpPr>
          <p:spPr>
            <a:xfrm>
              <a:off x="0" y="-38100"/>
              <a:ext cx="55859" cy="139276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5066825" y="555644"/>
            <a:ext cx="2686817" cy="812762"/>
          </a:xfrm>
          <a:custGeom>
            <a:avLst/>
            <a:gdLst/>
            <a:ahLst/>
            <a:cxnLst/>
            <a:rect r="r" b="b" t="t" l="l"/>
            <a:pathLst>
              <a:path h="812762" w="2686817">
                <a:moveTo>
                  <a:pt x="0" y="0"/>
                </a:moveTo>
                <a:lnTo>
                  <a:pt x="2686817" y="0"/>
                </a:lnTo>
                <a:lnTo>
                  <a:pt x="2686817" y="812762"/>
                </a:lnTo>
                <a:lnTo>
                  <a:pt x="0" y="812762"/>
                </a:lnTo>
                <a:lnTo>
                  <a:pt x="0" y="0"/>
                </a:lnTo>
                <a:close/>
              </a:path>
            </a:pathLst>
          </a:custGeom>
          <a:blipFill>
            <a:blip r:embed="rId2"/>
            <a:stretch>
              <a:fillRect l="0" t="0" r="0" b="0"/>
            </a:stretch>
          </a:blipFill>
        </p:spPr>
      </p:sp>
      <p:sp>
        <p:nvSpPr>
          <p:cNvPr name="Freeform 6" id="6"/>
          <p:cNvSpPr/>
          <p:nvPr/>
        </p:nvSpPr>
        <p:spPr>
          <a:xfrm flipH="false" flipV="false" rot="0">
            <a:off x="1452880" y="460892"/>
            <a:ext cx="1205998" cy="907514"/>
          </a:xfrm>
          <a:custGeom>
            <a:avLst/>
            <a:gdLst/>
            <a:ahLst/>
            <a:cxnLst/>
            <a:rect r="r" b="b" t="t" l="l"/>
            <a:pathLst>
              <a:path h="907514" w="1205998">
                <a:moveTo>
                  <a:pt x="0" y="0"/>
                </a:moveTo>
                <a:lnTo>
                  <a:pt x="1205998" y="0"/>
                </a:lnTo>
                <a:lnTo>
                  <a:pt x="1205998" y="907514"/>
                </a:lnTo>
                <a:lnTo>
                  <a:pt x="0" y="907514"/>
                </a:lnTo>
                <a:lnTo>
                  <a:pt x="0" y="0"/>
                </a:lnTo>
                <a:close/>
              </a:path>
            </a:pathLst>
          </a:custGeom>
          <a:blipFill>
            <a:blip r:embed="rId3"/>
            <a:stretch>
              <a:fillRect l="0" t="0" r="0" b="0"/>
            </a:stretch>
          </a:blipFill>
        </p:spPr>
      </p:sp>
      <p:sp>
        <p:nvSpPr>
          <p:cNvPr name="Freeform 7" id="7"/>
          <p:cNvSpPr/>
          <p:nvPr/>
        </p:nvSpPr>
        <p:spPr>
          <a:xfrm flipH="false" flipV="false" rot="0">
            <a:off x="5029200" y="10287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stretch>
              <a:fillRect l="0" t="0" r="0" b="0"/>
            </a:stretch>
          </a:blipFill>
        </p:spPr>
      </p:sp>
      <p:sp>
        <p:nvSpPr>
          <p:cNvPr name="TextBox 8" id="8"/>
          <p:cNvSpPr txBox="true"/>
          <p:nvPr/>
        </p:nvSpPr>
        <p:spPr>
          <a:xfrm rot="0">
            <a:off x="3389903" y="2930463"/>
            <a:ext cx="11885770" cy="1360170"/>
          </a:xfrm>
          <a:prstGeom prst="rect">
            <a:avLst/>
          </a:prstGeom>
        </p:spPr>
        <p:txBody>
          <a:bodyPr anchor="t" rtlCol="false" tIns="0" lIns="0" bIns="0" rIns="0">
            <a:spAutoFit/>
          </a:bodyPr>
          <a:lstStyle/>
          <a:p>
            <a:pPr algn="ctr">
              <a:lnSpc>
                <a:spcPts val="10560"/>
              </a:lnSpc>
            </a:pPr>
            <a:r>
              <a:rPr lang="en-US" b="true" sz="9600">
                <a:solidFill>
                  <a:srgbClr val="1211CA"/>
                </a:solidFill>
                <a:latin typeface="Montserrat Ultra-Bold"/>
                <a:ea typeface="Montserrat Ultra-Bold"/>
                <a:cs typeface="Montserrat Ultra-Bold"/>
                <a:sym typeface="Montserrat Ultra-Bold"/>
              </a:rPr>
              <a:t>LE PERCEPTRON</a:t>
            </a:r>
          </a:p>
        </p:txBody>
      </p:sp>
      <p:sp>
        <p:nvSpPr>
          <p:cNvPr name="TextBox 9" id="9"/>
          <p:cNvSpPr txBox="true"/>
          <p:nvPr/>
        </p:nvSpPr>
        <p:spPr>
          <a:xfrm rot="0">
            <a:off x="2805285" y="4453886"/>
            <a:ext cx="13055007" cy="1426852"/>
          </a:xfrm>
          <a:prstGeom prst="rect">
            <a:avLst/>
          </a:prstGeom>
        </p:spPr>
        <p:txBody>
          <a:bodyPr anchor="t" rtlCol="false" tIns="0" lIns="0" bIns="0" rIns="0">
            <a:spAutoFit/>
          </a:bodyPr>
          <a:lstStyle/>
          <a:p>
            <a:pPr algn="ctr">
              <a:lnSpc>
                <a:spcPts val="5610"/>
              </a:lnSpc>
            </a:pPr>
            <a:r>
              <a:rPr lang="en-US" b="true" sz="5100">
                <a:solidFill>
                  <a:srgbClr val="F9B314"/>
                </a:solidFill>
                <a:latin typeface="Montserrat Ultra-Bold"/>
                <a:ea typeface="Montserrat Ultra-Bold"/>
                <a:cs typeface="Montserrat Ultra-Bold"/>
                <a:sym typeface="Montserrat Ultra-Bold"/>
              </a:rPr>
              <a:t>UN MODÈLE FONDAMENTAL EN INTELLIGENCE ARTIFICIELLE</a:t>
            </a:r>
          </a:p>
        </p:txBody>
      </p:sp>
      <p:sp>
        <p:nvSpPr>
          <p:cNvPr name="TextBox 10" id="10"/>
          <p:cNvSpPr txBox="true"/>
          <p:nvPr/>
        </p:nvSpPr>
        <p:spPr>
          <a:xfrm rot="0">
            <a:off x="1666786" y="9448800"/>
            <a:ext cx="4298094" cy="481330"/>
          </a:xfrm>
          <a:prstGeom prst="rect">
            <a:avLst/>
          </a:prstGeom>
        </p:spPr>
        <p:txBody>
          <a:bodyPr anchor="t" rtlCol="false" tIns="0" lIns="0" bIns="0" rIns="0">
            <a:spAutoFit/>
          </a:bodyPr>
          <a:lstStyle/>
          <a:p>
            <a:pPr algn="l" marL="0" indent="0" lvl="0">
              <a:lnSpc>
                <a:spcPts val="3920"/>
              </a:lnSpc>
              <a:spcBef>
                <a:spcPct val="0"/>
              </a:spcBef>
            </a:pPr>
            <a:r>
              <a:rPr lang="en-US" b="true" sz="2800" strike="noStrike" u="none">
                <a:solidFill>
                  <a:srgbClr val="101010"/>
                </a:solidFill>
                <a:latin typeface="Nexa Bold Bold"/>
                <a:ea typeface="Nexa Bold Bold"/>
                <a:cs typeface="Nexa Bold Bold"/>
                <a:sym typeface="Nexa Bold Bold"/>
              </a:rPr>
              <a:t>Bouba Ahmed</a:t>
            </a:r>
          </a:p>
        </p:txBody>
      </p:sp>
      <p:sp>
        <p:nvSpPr>
          <p:cNvPr name="TextBox 11" id="11"/>
          <p:cNvSpPr txBox="true"/>
          <p:nvPr/>
        </p:nvSpPr>
        <p:spPr>
          <a:xfrm rot="0">
            <a:off x="5964880" y="9448800"/>
            <a:ext cx="2527982" cy="481330"/>
          </a:xfrm>
          <a:prstGeom prst="rect">
            <a:avLst/>
          </a:prstGeom>
        </p:spPr>
        <p:txBody>
          <a:bodyPr anchor="t" rtlCol="false" tIns="0" lIns="0" bIns="0" rIns="0">
            <a:spAutoFit/>
          </a:bodyPr>
          <a:lstStyle/>
          <a:p>
            <a:pPr algn="l" marL="0" indent="0" lvl="0">
              <a:lnSpc>
                <a:spcPts val="3920"/>
              </a:lnSpc>
              <a:spcBef>
                <a:spcPct val="0"/>
              </a:spcBef>
            </a:pPr>
            <a:r>
              <a:rPr lang="en-US" b="true" sz="2800" strike="noStrike" u="none">
                <a:solidFill>
                  <a:srgbClr val="101010"/>
                </a:solidFill>
                <a:latin typeface="Nexa Bold Bold"/>
                <a:ea typeface="Nexa Bold Bold"/>
                <a:cs typeface="Nexa Bold Bold"/>
                <a:sym typeface="Nexa Bold Bold"/>
              </a:rPr>
              <a:t>Mr. Abdelaoui</a:t>
            </a:r>
          </a:p>
        </p:txBody>
      </p:sp>
      <p:sp>
        <p:nvSpPr>
          <p:cNvPr name="TextBox 12" id="12"/>
          <p:cNvSpPr txBox="true"/>
          <p:nvPr/>
        </p:nvSpPr>
        <p:spPr>
          <a:xfrm rot="0">
            <a:off x="1676311" y="6825624"/>
            <a:ext cx="15312954" cy="834390"/>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Lexend Deca"/>
                <a:ea typeface="Lexend Deca"/>
                <a:cs typeface="Lexend Deca"/>
                <a:sym typeface="Lexend Deca"/>
              </a:rPr>
              <a:t>Présenter en détail le perceptron, en expliquant son fonctionnement, ses limites et comment il a servi de base aux réseaux de neurones modernes.</a:t>
            </a:r>
          </a:p>
        </p:txBody>
      </p:sp>
      <p:sp>
        <p:nvSpPr>
          <p:cNvPr name="TextBox 13" id="13"/>
          <p:cNvSpPr txBox="true"/>
          <p:nvPr/>
        </p:nvSpPr>
        <p:spPr>
          <a:xfrm rot="0">
            <a:off x="1104682" y="8852535"/>
            <a:ext cx="2118360" cy="405765"/>
          </a:xfrm>
          <a:prstGeom prst="rect">
            <a:avLst/>
          </a:prstGeom>
        </p:spPr>
        <p:txBody>
          <a:bodyPr anchor="t" rtlCol="false" tIns="0" lIns="0" bIns="0" rIns="0">
            <a:spAutoFit/>
          </a:bodyPr>
          <a:lstStyle/>
          <a:p>
            <a:pPr algn="ctr">
              <a:lnSpc>
                <a:spcPts val="3359"/>
              </a:lnSpc>
              <a:spcBef>
                <a:spcPct val="0"/>
              </a:spcBef>
            </a:pPr>
            <a:r>
              <a:rPr lang="en-US" b="true" sz="2400">
                <a:solidFill>
                  <a:srgbClr val="000000"/>
                </a:solidFill>
                <a:latin typeface="Montserrat Classic Bold"/>
                <a:ea typeface="Montserrat Classic Bold"/>
                <a:cs typeface="Montserrat Classic Bold"/>
                <a:sym typeface="Montserrat Classic Bold"/>
              </a:rPr>
              <a:t>Présenté par :</a:t>
            </a:r>
          </a:p>
        </p:txBody>
      </p:sp>
      <p:sp>
        <p:nvSpPr>
          <p:cNvPr name="TextBox 14" id="14"/>
          <p:cNvSpPr txBox="true"/>
          <p:nvPr/>
        </p:nvSpPr>
        <p:spPr>
          <a:xfrm rot="0">
            <a:off x="5029200" y="8852535"/>
            <a:ext cx="2023943" cy="405765"/>
          </a:xfrm>
          <a:prstGeom prst="rect">
            <a:avLst/>
          </a:prstGeom>
        </p:spPr>
        <p:txBody>
          <a:bodyPr anchor="t" rtlCol="false" tIns="0" lIns="0" bIns="0" rIns="0">
            <a:spAutoFit/>
          </a:bodyPr>
          <a:lstStyle/>
          <a:p>
            <a:pPr algn="ctr" marL="0" indent="0" lvl="0">
              <a:lnSpc>
                <a:spcPts val="3359"/>
              </a:lnSpc>
              <a:spcBef>
                <a:spcPct val="0"/>
              </a:spcBef>
            </a:pPr>
            <a:r>
              <a:rPr lang="en-US" b="true" sz="2400" strike="noStrike" u="none">
                <a:solidFill>
                  <a:srgbClr val="000000"/>
                </a:solidFill>
                <a:latin typeface="Montserrat Classic Bold"/>
                <a:ea typeface="Montserrat Classic Bold"/>
                <a:cs typeface="Montserrat Classic Bold"/>
                <a:sym typeface="Montserrat Classic Bold"/>
              </a:rPr>
              <a:t>Encadré par :</a:t>
            </a:r>
          </a:p>
        </p:txBody>
      </p:sp>
      <p:sp>
        <p:nvSpPr>
          <p:cNvPr name="TextBox 15" id="15"/>
          <p:cNvSpPr txBox="true"/>
          <p:nvPr/>
        </p:nvSpPr>
        <p:spPr>
          <a:xfrm rot="0">
            <a:off x="15599254" y="9448800"/>
            <a:ext cx="2402018" cy="477973"/>
          </a:xfrm>
          <a:prstGeom prst="rect">
            <a:avLst/>
          </a:prstGeom>
        </p:spPr>
        <p:txBody>
          <a:bodyPr anchor="t" rtlCol="false" tIns="0" lIns="0" bIns="0" rIns="0">
            <a:spAutoFit/>
          </a:bodyPr>
          <a:lstStyle/>
          <a:p>
            <a:pPr algn="l" marL="0" indent="0" lvl="0">
              <a:lnSpc>
                <a:spcPts val="3920"/>
              </a:lnSpc>
              <a:spcBef>
                <a:spcPct val="0"/>
              </a:spcBef>
            </a:pPr>
            <a:r>
              <a:rPr lang="en-US" b="true" sz="2800">
                <a:solidFill>
                  <a:srgbClr val="004AAD"/>
                </a:solidFill>
                <a:latin typeface="Nexa Bold Bold"/>
                <a:ea typeface="Nexa Bold Bold"/>
                <a:cs typeface="Nexa Bold Bold"/>
                <a:sym typeface="Nexa Bold Bold"/>
              </a:rPr>
              <a:t>17</a:t>
            </a:r>
            <a:r>
              <a:rPr lang="en-US" b="true" sz="2800" strike="noStrike" u="none">
                <a:solidFill>
                  <a:srgbClr val="004AAD"/>
                </a:solidFill>
                <a:latin typeface="Nexa Bold Bold"/>
                <a:ea typeface="Nexa Bold Bold"/>
                <a:cs typeface="Nexa Bold Bold"/>
                <a:sym typeface="Nexa Bold Bold"/>
              </a:rPr>
              <a:t>/02/2025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251330" y="5143500"/>
            <a:ext cx="2418199" cy="847403"/>
          </a:xfrm>
          <a:custGeom>
            <a:avLst/>
            <a:gdLst/>
            <a:ahLst/>
            <a:cxnLst/>
            <a:rect r="r" b="b" t="t" l="l"/>
            <a:pathLst>
              <a:path h="847403" w="2418199">
                <a:moveTo>
                  <a:pt x="0" y="0"/>
                </a:moveTo>
                <a:lnTo>
                  <a:pt x="2418200" y="0"/>
                </a:lnTo>
                <a:lnTo>
                  <a:pt x="2418200" y="847403"/>
                </a:lnTo>
                <a:lnTo>
                  <a:pt x="0" y="847403"/>
                </a:lnTo>
                <a:lnTo>
                  <a:pt x="0" y="0"/>
                </a:lnTo>
                <a:close/>
              </a:path>
            </a:pathLst>
          </a:custGeom>
          <a:blipFill>
            <a:blip r:embed="rId2"/>
            <a:stretch>
              <a:fillRect l="0" t="0" r="0" b="0"/>
            </a:stretch>
          </a:blipFill>
        </p:spPr>
      </p:sp>
      <p:sp>
        <p:nvSpPr>
          <p:cNvPr name="TextBox 3" id="3"/>
          <p:cNvSpPr txBox="true"/>
          <p:nvPr/>
        </p:nvSpPr>
        <p:spPr>
          <a:xfrm rot="0">
            <a:off x="455325" y="477791"/>
            <a:ext cx="13705096" cy="1704975"/>
          </a:xfrm>
          <a:prstGeom prst="rect">
            <a:avLst/>
          </a:prstGeom>
        </p:spPr>
        <p:txBody>
          <a:bodyPr anchor="t" rtlCol="false" tIns="0" lIns="0" bIns="0" rIns="0">
            <a:spAutoFit/>
          </a:bodyPr>
          <a:lstStyle/>
          <a:p>
            <a:pPr algn="l" marL="0" indent="0" lvl="0">
              <a:lnSpc>
                <a:spcPts val="6600"/>
              </a:lnSpc>
              <a:spcBef>
                <a:spcPct val="0"/>
              </a:spcBef>
            </a:pPr>
            <a:r>
              <a:rPr lang="en-US" sz="6000" strike="noStrike" u="none">
                <a:solidFill>
                  <a:srgbClr val="5E17EB"/>
                </a:solidFill>
                <a:latin typeface="Etna Sans Serif"/>
                <a:ea typeface="Etna Sans Serif"/>
                <a:cs typeface="Etna Sans Serif"/>
                <a:sym typeface="Etna Sans Serif"/>
              </a:rPr>
              <a:t>5 - ALGORITHME D’APPRENTISSAGE DU PERCEPTRON</a:t>
            </a:r>
          </a:p>
        </p:txBody>
      </p:sp>
      <p:sp>
        <p:nvSpPr>
          <p:cNvPr name="TextBox 4" id="4"/>
          <p:cNvSpPr txBox="true"/>
          <p:nvPr/>
        </p:nvSpPr>
        <p:spPr>
          <a:xfrm rot="0">
            <a:off x="514350" y="2135141"/>
            <a:ext cx="17232228" cy="1285494"/>
          </a:xfrm>
          <a:prstGeom prst="rect">
            <a:avLst/>
          </a:prstGeom>
        </p:spPr>
        <p:txBody>
          <a:bodyPr anchor="t" rtlCol="false" tIns="0" lIns="0" bIns="0" rIns="0">
            <a:spAutoFit/>
          </a:bodyPr>
          <a:lstStyle/>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Prenons l'exemple concret d'un perceptron qui apprend à modéliser la fonction logique AND. Pour la fonction AND, la sortie doit être 1 uniquement lorsque toutes les entrées sont à 1, et 0 sinon. Voici comment le perceptron procède, étape par étape :</a:t>
            </a:r>
          </a:p>
        </p:txBody>
      </p:sp>
      <p:sp>
        <p:nvSpPr>
          <p:cNvPr name="TextBox 5" id="5"/>
          <p:cNvSpPr txBox="true"/>
          <p:nvPr/>
        </p:nvSpPr>
        <p:spPr>
          <a:xfrm rot="0">
            <a:off x="514350" y="3536286"/>
            <a:ext cx="8334454" cy="6052947"/>
          </a:xfrm>
          <a:prstGeom prst="rect">
            <a:avLst/>
          </a:prstGeom>
        </p:spPr>
        <p:txBody>
          <a:bodyPr anchor="t" rtlCol="false" tIns="0" lIns="0" bIns="0" rIns="0">
            <a:spAutoFit/>
          </a:bodyPr>
          <a:lstStyle/>
          <a:p>
            <a:pPr algn="just" marL="0" indent="0" lvl="0">
              <a:lnSpc>
                <a:spcPts val="3744"/>
              </a:lnSpc>
            </a:pPr>
            <a:r>
              <a:rPr lang="en-US" sz="2400" strike="noStrike" u="none">
                <a:solidFill>
                  <a:srgbClr val="209838"/>
                </a:solidFill>
                <a:latin typeface="Lexend Deca"/>
                <a:ea typeface="Lexend Deca"/>
                <a:cs typeface="Lexend Deca"/>
                <a:sym typeface="Lexend Deca"/>
              </a:rPr>
              <a:t>4. Application de la fonction d’activation</a:t>
            </a:r>
          </a:p>
          <a:p>
            <a:pPr algn="just" marL="0" indent="0" lvl="0">
              <a:lnSpc>
                <a:spcPts val="3744"/>
              </a:lnSpc>
            </a:pPr>
            <a:r>
              <a:rPr lang="en-US" sz="2400" strike="noStrike" u="none">
                <a:solidFill>
                  <a:srgbClr val="000000"/>
                </a:solidFill>
                <a:latin typeface="Lexend Deca"/>
                <a:ea typeface="Lexend Deca"/>
                <a:cs typeface="Lexend Deca"/>
                <a:sym typeface="Lexend Deca"/>
              </a:rPr>
              <a:t>On utilise ici une fonction d’activation de type seuil (ou fonction Heaviside) qui fonctionne comme suit :</a:t>
            </a:r>
          </a:p>
          <a:p>
            <a:pPr algn="just" marL="0" indent="0" lvl="0">
              <a:lnSpc>
                <a:spcPts val="3744"/>
              </a:lnSpc>
            </a:pPr>
            <a:r>
              <a:rPr lang="en-US" sz="2400" strike="noStrike" u="none">
                <a:solidFill>
                  <a:srgbClr val="000000"/>
                </a:solidFill>
                <a:latin typeface="Lexend Deca"/>
                <a:ea typeface="Lexend Deca"/>
                <a:cs typeface="Lexend Deca"/>
                <a:sym typeface="Lexend Deca"/>
              </a:rPr>
              <a:t>Si S≥0 → sortie = 1</a:t>
            </a:r>
          </a:p>
          <a:p>
            <a:pPr algn="just" marL="0" indent="0" lvl="0">
              <a:lnSpc>
                <a:spcPts val="3744"/>
              </a:lnSpc>
            </a:pPr>
            <a:r>
              <a:rPr lang="en-US" sz="2400" strike="noStrike" u="none">
                <a:solidFill>
                  <a:srgbClr val="000000"/>
                </a:solidFill>
                <a:latin typeface="Lexend Deca"/>
                <a:ea typeface="Lexend Deca"/>
                <a:cs typeface="Lexend Deca"/>
                <a:sym typeface="Lexend Deca"/>
              </a:rPr>
              <a:t>Sinon → sortie = 0</a:t>
            </a:r>
          </a:p>
          <a:p>
            <a:pPr algn="just" marL="0" indent="0" lvl="0">
              <a:lnSpc>
                <a:spcPts val="3744"/>
              </a:lnSpc>
            </a:pPr>
          </a:p>
          <a:p>
            <a:pPr algn="just" marL="0" indent="0" lvl="0">
              <a:lnSpc>
                <a:spcPts val="3744"/>
              </a:lnSpc>
            </a:pPr>
            <a:r>
              <a:rPr lang="en-US" sz="2400" strike="noStrike" u="none">
                <a:solidFill>
                  <a:srgbClr val="000000"/>
                </a:solidFill>
                <a:latin typeface="Lexend Deca"/>
                <a:ea typeface="Lexend Deca"/>
                <a:cs typeface="Lexend Deca"/>
                <a:sym typeface="Lexend Deca"/>
              </a:rPr>
              <a:t>Appliquons cela aux sommes pondérées calculées :</a:t>
            </a:r>
          </a:p>
          <a:p>
            <a:pPr algn="just" marL="518160" indent="-259080" lvl="1">
              <a:lnSpc>
                <a:spcPts val="3744"/>
              </a:lnSpc>
              <a:buFont typeface="Arial"/>
              <a:buChar char="•"/>
            </a:pPr>
            <a:r>
              <a:rPr lang="en-US" sz="2400" strike="noStrike" u="none">
                <a:solidFill>
                  <a:srgbClr val="000000"/>
                </a:solidFill>
                <a:latin typeface="Lexend Deca"/>
                <a:ea typeface="Lexend Deca"/>
                <a:cs typeface="Lexend Deca"/>
                <a:sym typeface="Lexend Deca"/>
              </a:rPr>
              <a:t>Pour (0, 0) : S=−1.0 → sortie = 0</a:t>
            </a:r>
          </a:p>
          <a:p>
            <a:pPr algn="just" marL="518160" indent="-259080" lvl="1">
              <a:lnSpc>
                <a:spcPts val="3744"/>
              </a:lnSpc>
              <a:buFont typeface="Arial"/>
              <a:buChar char="•"/>
            </a:pPr>
            <a:r>
              <a:rPr lang="en-US" sz="2400" strike="noStrike" u="none">
                <a:solidFill>
                  <a:srgbClr val="000000"/>
                </a:solidFill>
                <a:latin typeface="Lexend Deca"/>
                <a:ea typeface="Lexend Deca"/>
                <a:cs typeface="Lexend Deca"/>
                <a:sym typeface="Lexend Deca"/>
              </a:rPr>
              <a:t>Pour (0, 1) : S=−0.3 → sortie = 0</a:t>
            </a:r>
          </a:p>
          <a:p>
            <a:pPr algn="just" marL="518160" indent="-259080" lvl="1">
              <a:lnSpc>
                <a:spcPts val="3744"/>
              </a:lnSpc>
              <a:buFont typeface="Arial"/>
              <a:buChar char="•"/>
            </a:pPr>
            <a:r>
              <a:rPr lang="en-US" sz="2400" strike="noStrike" u="none">
                <a:solidFill>
                  <a:srgbClr val="000000"/>
                </a:solidFill>
                <a:latin typeface="Lexend Deca"/>
                <a:ea typeface="Lexend Deca"/>
                <a:cs typeface="Lexend Deca"/>
                <a:sym typeface="Lexend Deca"/>
              </a:rPr>
              <a:t>Pour (1, 0) : S=−0.3 → sortie = 0</a:t>
            </a:r>
          </a:p>
          <a:p>
            <a:pPr algn="just" marL="518160" indent="-259080" lvl="1">
              <a:lnSpc>
                <a:spcPts val="3744"/>
              </a:lnSpc>
              <a:buFont typeface="Arial"/>
              <a:buChar char="•"/>
            </a:pPr>
            <a:r>
              <a:rPr lang="en-US" sz="2400" strike="noStrike" u="none">
                <a:solidFill>
                  <a:srgbClr val="000000"/>
                </a:solidFill>
                <a:latin typeface="Lexend Deca"/>
                <a:ea typeface="Lexend Deca"/>
                <a:cs typeface="Lexend Deca"/>
                <a:sym typeface="Lexend Deca"/>
              </a:rPr>
              <a:t>Pour (1, 1) : S=0.4   → sortie = 1</a:t>
            </a:r>
          </a:p>
          <a:p>
            <a:pPr algn="just" marL="0" indent="0" lvl="0">
              <a:lnSpc>
                <a:spcPts val="3744"/>
              </a:lnSpc>
            </a:pPr>
            <a:r>
              <a:rPr lang="en-US" sz="2400" strike="noStrike" u="none">
                <a:solidFill>
                  <a:srgbClr val="000000"/>
                </a:solidFill>
                <a:latin typeface="Lexend Deca"/>
                <a:ea typeface="Lexend Deca"/>
                <a:cs typeface="Lexend Deca"/>
                <a:sym typeface="Lexend Deca"/>
              </a:rPr>
              <a:t>Ce comportement correspond exactement à la fonction logique AND.</a:t>
            </a:r>
          </a:p>
        </p:txBody>
      </p:sp>
      <p:sp>
        <p:nvSpPr>
          <p:cNvPr name="TextBox 6" id="6"/>
          <p:cNvSpPr txBox="true"/>
          <p:nvPr/>
        </p:nvSpPr>
        <p:spPr>
          <a:xfrm rot="0">
            <a:off x="9305395" y="3536286"/>
            <a:ext cx="8441183" cy="6519672"/>
          </a:xfrm>
          <a:prstGeom prst="rect">
            <a:avLst/>
          </a:prstGeom>
        </p:spPr>
        <p:txBody>
          <a:bodyPr anchor="t" rtlCol="false" tIns="0" lIns="0" bIns="0" rIns="0">
            <a:spAutoFit/>
          </a:bodyPr>
          <a:lstStyle/>
          <a:p>
            <a:pPr algn="just" marL="0" indent="0" lvl="0">
              <a:lnSpc>
                <a:spcPts val="3744"/>
              </a:lnSpc>
              <a:spcBef>
                <a:spcPct val="0"/>
              </a:spcBef>
            </a:pPr>
            <a:r>
              <a:rPr lang="en-US" sz="2400" strike="noStrike" u="none">
                <a:solidFill>
                  <a:srgbClr val="F6940A"/>
                </a:solidFill>
                <a:latin typeface="Lexend Deca"/>
                <a:ea typeface="Lexend Deca"/>
                <a:cs typeface="Lexend Deca"/>
                <a:sym typeface="Lexend Deca"/>
              </a:rPr>
              <a:t>5. Apprentissage par ajustement </a:t>
            </a:r>
          </a:p>
          <a:p>
            <a:pPr algn="just" marL="0" indent="0" lvl="0">
              <a:lnSpc>
                <a:spcPts val="3744"/>
              </a:lnSpc>
              <a:spcBef>
                <a:spcPct val="0"/>
              </a:spcBef>
            </a:pPr>
            <a:r>
              <a:rPr lang="en-US" sz="2400" strike="noStrike" u="none">
                <a:solidFill>
                  <a:srgbClr val="000000"/>
                </a:solidFill>
                <a:latin typeface="Lexend Deca"/>
                <a:ea typeface="Lexend Deca"/>
                <a:cs typeface="Lexend Deca"/>
                <a:sym typeface="Lexend Deca"/>
              </a:rPr>
              <a:t>Lorsqu’un perceptron est utilisé dans un processus d’apprentissage supervisé, il ajuste ses poids et son biais en fonction des erreurs commises. Par exemple, si la sortie prédite n’était pas conforme à la sortie attendue, la règle d’apprentissage suivante serait utilisée :</a:t>
            </a:r>
          </a:p>
          <a:p>
            <a:pPr algn="just" marL="0" indent="0" lvl="0">
              <a:lnSpc>
                <a:spcPts val="3744"/>
              </a:lnSpc>
              <a:spcBef>
                <a:spcPct val="0"/>
              </a:spcBef>
            </a:pPr>
            <a:r>
              <a:rPr lang="en-US" sz="2400" strike="noStrike" u="none">
                <a:solidFill>
                  <a:srgbClr val="000000"/>
                </a:solidFill>
                <a:latin typeface="Lexend Deca"/>
                <a:ea typeface="Lexend Deca"/>
                <a:cs typeface="Lexend Deca"/>
                <a:sym typeface="Lexend Deca"/>
              </a:rPr>
              <a:t>           wi ​← wi ​+ η . e . xi​</a:t>
            </a:r>
          </a:p>
          <a:p>
            <a:pPr algn="just" marL="0" indent="0" lvl="0">
              <a:lnSpc>
                <a:spcPts val="3744"/>
              </a:lnSpc>
              <a:spcBef>
                <a:spcPct val="0"/>
              </a:spcBef>
            </a:pPr>
            <a:r>
              <a:rPr lang="en-US" sz="2400" strike="noStrike" u="none">
                <a:solidFill>
                  <a:srgbClr val="000000"/>
                </a:solidFill>
                <a:latin typeface="Lexend Deca"/>
                <a:ea typeface="Lexend Deca"/>
                <a:cs typeface="Lexend Deca"/>
                <a:sym typeface="Lexend Deca"/>
              </a:rPr>
              <a:t>           b ← b + η . e</a:t>
            </a:r>
          </a:p>
          <a:p>
            <a:pPr algn="just" marL="0" indent="0" lvl="0">
              <a:lnSpc>
                <a:spcPts val="3744"/>
              </a:lnSpc>
              <a:spcBef>
                <a:spcPct val="0"/>
              </a:spcBef>
            </a:pPr>
            <a:r>
              <a:rPr lang="en-US" sz="2400" strike="noStrike" u="none">
                <a:solidFill>
                  <a:srgbClr val="000000"/>
                </a:solidFill>
                <a:latin typeface="Lexend Deca"/>
                <a:ea typeface="Lexend Deca"/>
                <a:cs typeface="Lexend Deca"/>
                <a:sym typeface="Lexend Deca"/>
              </a:rPr>
              <a:t>                                 e = y_reel ​ −  y_predit​     </a:t>
            </a:r>
          </a:p>
          <a:p>
            <a:pPr algn="just" marL="0" indent="0" lvl="0">
              <a:lnSpc>
                <a:spcPts val="3744"/>
              </a:lnSpc>
              <a:spcBef>
                <a:spcPct val="0"/>
              </a:spcBef>
            </a:pPr>
            <a:r>
              <a:rPr lang="en-US" sz="2400" strike="noStrike" u="none">
                <a:solidFill>
                  <a:srgbClr val="000000"/>
                </a:solidFill>
                <a:latin typeface="Lexend Deca"/>
                <a:ea typeface="Lexend Deca"/>
                <a:cs typeface="Lexend Deca"/>
                <a:sym typeface="Lexend Deca"/>
              </a:rPr>
              <a:t>       </a:t>
            </a:r>
          </a:p>
          <a:p>
            <a:pPr algn="just" marL="0" indent="0" lvl="0">
              <a:lnSpc>
                <a:spcPts val="3744"/>
              </a:lnSpc>
              <a:spcBef>
                <a:spcPct val="0"/>
              </a:spcBef>
            </a:pPr>
            <a:r>
              <a:rPr lang="en-US" sz="2400" strike="noStrike" u="none">
                <a:solidFill>
                  <a:srgbClr val="000000"/>
                </a:solidFill>
                <a:latin typeface="Lexend Deca"/>
                <a:ea typeface="Lexend Deca"/>
                <a:cs typeface="Lexend Deca"/>
                <a:sym typeface="Lexend Deca"/>
              </a:rPr>
              <a:t>Ici, η est le taux d'apprentissage. Dans notre exemple, nous avons choisi manuellement des poids et un biais qui donnent déjà le résultat correct pour toutes les entrées.</a:t>
            </a:r>
          </a:p>
        </p:txBody>
      </p:sp>
      <p:sp>
        <p:nvSpPr>
          <p:cNvPr name="TextBox 7" id="7"/>
          <p:cNvSpPr txBox="true"/>
          <p:nvPr/>
        </p:nvSpPr>
        <p:spPr>
          <a:xfrm rot="0">
            <a:off x="17753047" y="9617807"/>
            <a:ext cx="187166"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9</a:t>
            </a:r>
          </a:p>
        </p:txBody>
      </p:sp>
    </p:spTree>
  </p:cSld>
  <p:clrMapOvr>
    <a:masterClrMapping/>
  </p:clrMapOvr>
  <p:transition spd="slow">
    <p:cover dir="rd"/>
  </p:transition>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55325" y="477791"/>
            <a:ext cx="13705096" cy="1704975"/>
          </a:xfrm>
          <a:prstGeom prst="rect">
            <a:avLst/>
          </a:prstGeom>
        </p:spPr>
        <p:txBody>
          <a:bodyPr anchor="t" rtlCol="false" tIns="0" lIns="0" bIns="0" rIns="0">
            <a:spAutoFit/>
          </a:bodyPr>
          <a:lstStyle/>
          <a:p>
            <a:pPr algn="l" marL="0" indent="0" lvl="0">
              <a:lnSpc>
                <a:spcPts val="6600"/>
              </a:lnSpc>
              <a:spcBef>
                <a:spcPct val="0"/>
              </a:spcBef>
            </a:pPr>
            <a:r>
              <a:rPr lang="en-US" sz="6000" strike="noStrike" u="none">
                <a:solidFill>
                  <a:srgbClr val="5E17EB"/>
                </a:solidFill>
                <a:latin typeface="Etna Sans Serif"/>
                <a:ea typeface="Etna Sans Serif"/>
                <a:cs typeface="Etna Sans Serif"/>
                <a:sym typeface="Etna Sans Serif"/>
              </a:rPr>
              <a:t>5 - ALGORITHME D’APPRENTISSAGE DU PERCEPTRON</a:t>
            </a:r>
          </a:p>
        </p:txBody>
      </p:sp>
      <p:sp>
        <p:nvSpPr>
          <p:cNvPr name="TextBox 3" id="3"/>
          <p:cNvSpPr txBox="true"/>
          <p:nvPr/>
        </p:nvSpPr>
        <p:spPr>
          <a:xfrm rot="0">
            <a:off x="514350" y="2135141"/>
            <a:ext cx="17232228" cy="1285494"/>
          </a:xfrm>
          <a:prstGeom prst="rect">
            <a:avLst/>
          </a:prstGeom>
        </p:spPr>
        <p:txBody>
          <a:bodyPr anchor="t" rtlCol="false" tIns="0" lIns="0" bIns="0" rIns="0">
            <a:spAutoFit/>
          </a:bodyPr>
          <a:lstStyle/>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Prenons l'exemple concret d'un perceptron qui apprend à modéliser la fonction logique AND. Pour la fonction AND, la sortie doit être 1 uniquement lorsque toutes les entrées sont à 1, et 0 sinon. Voici comment le perceptron procède, étape par étape :</a:t>
            </a:r>
          </a:p>
        </p:txBody>
      </p:sp>
      <p:sp>
        <p:nvSpPr>
          <p:cNvPr name="TextBox 4" id="4"/>
          <p:cNvSpPr txBox="true"/>
          <p:nvPr/>
        </p:nvSpPr>
        <p:spPr>
          <a:xfrm rot="0">
            <a:off x="514350" y="3496445"/>
            <a:ext cx="8441183" cy="529209"/>
          </a:xfrm>
          <a:prstGeom prst="rect">
            <a:avLst/>
          </a:prstGeom>
        </p:spPr>
        <p:txBody>
          <a:bodyPr anchor="t" rtlCol="false" tIns="0" lIns="0" bIns="0" rIns="0">
            <a:spAutoFit/>
          </a:bodyPr>
          <a:lstStyle/>
          <a:p>
            <a:pPr algn="just" marL="0" indent="0" lvl="0">
              <a:lnSpc>
                <a:spcPts val="4367"/>
              </a:lnSpc>
              <a:spcBef>
                <a:spcPct val="0"/>
              </a:spcBef>
            </a:pPr>
            <a:r>
              <a:rPr lang="en-US" sz="2799" strike="noStrike" u="none">
                <a:solidFill>
                  <a:srgbClr val="F6940A"/>
                </a:solidFill>
                <a:latin typeface="Lexend Deca"/>
                <a:ea typeface="Lexend Deca"/>
                <a:cs typeface="Lexend Deca"/>
                <a:sym typeface="Lexend Deca"/>
              </a:rPr>
              <a:t>5. Apprentissage par ajustement </a:t>
            </a:r>
          </a:p>
        </p:txBody>
      </p:sp>
      <p:sp>
        <p:nvSpPr>
          <p:cNvPr name="TextBox 5" id="5"/>
          <p:cNvSpPr txBox="true"/>
          <p:nvPr/>
        </p:nvSpPr>
        <p:spPr>
          <a:xfrm rot="0">
            <a:off x="689281" y="3987555"/>
            <a:ext cx="5159693" cy="1714119"/>
          </a:xfrm>
          <a:prstGeom prst="rect">
            <a:avLst/>
          </a:prstGeom>
        </p:spPr>
        <p:txBody>
          <a:bodyPr anchor="t" rtlCol="false" tIns="0" lIns="0" bIns="0" rIns="0">
            <a:spAutoFit/>
          </a:bodyPr>
          <a:lstStyle/>
          <a:p>
            <a:pPr algn="l" marL="0" indent="0" lvl="0">
              <a:lnSpc>
                <a:spcPts val="3408"/>
              </a:lnSpc>
              <a:spcBef>
                <a:spcPct val="0"/>
              </a:spcBef>
            </a:pPr>
            <a:r>
              <a:rPr lang="en-US" sz="2400" strike="noStrike" u="none">
                <a:solidFill>
                  <a:srgbClr val="209838"/>
                </a:solidFill>
                <a:latin typeface="Lexend Deca"/>
                <a:ea typeface="Lexend Deca"/>
                <a:cs typeface="Lexend Deca"/>
                <a:sym typeface="Lexend Deca"/>
              </a:rPr>
              <a:t>Supposons l'initialisation suivante :</a:t>
            </a:r>
          </a:p>
          <a:p>
            <a:pPr algn="l" marL="518160" indent="-259080" lvl="1">
              <a:lnSpc>
                <a:spcPts val="3408"/>
              </a:lnSpc>
              <a:buFont typeface="Arial"/>
              <a:buChar char="•"/>
            </a:pPr>
            <a:r>
              <a:rPr lang="en-US" sz="2400" strike="noStrike" u="none">
                <a:solidFill>
                  <a:srgbClr val="000000"/>
                </a:solidFill>
                <a:latin typeface="Lexend Deca"/>
                <a:ea typeface="Lexend Deca"/>
                <a:cs typeface="Lexend Deca"/>
                <a:sym typeface="Lexend Deca"/>
              </a:rPr>
              <a:t>w1=0.1 /  w2=0.1</a:t>
            </a:r>
          </a:p>
          <a:p>
            <a:pPr algn="l" marL="518160" indent="-259080" lvl="1">
              <a:lnSpc>
                <a:spcPts val="3408"/>
              </a:lnSpc>
              <a:buFont typeface="Arial"/>
              <a:buChar char="•"/>
            </a:pPr>
            <a:r>
              <a:rPr lang="en-US" sz="2400" strike="noStrike" u="none">
                <a:solidFill>
                  <a:srgbClr val="000000"/>
                </a:solidFill>
                <a:latin typeface="Lexend Deca"/>
                <a:ea typeface="Lexend Deca"/>
                <a:cs typeface="Lexend Deca"/>
                <a:sym typeface="Lexend Deca"/>
              </a:rPr>
              <a:t>Biais b=-0.3</a:t>
            </a:r>
          </a:p>
          <a:p>
            <a:pPr algn="l" marL="518160" indent="-259080" lvl="1">
              <a:lnSpc>
                <a:spcPts val="3408"/>
              </a:lnSpc>
              <a:buFont typeface="Arial"/>
              <a:buChar char="•"/>
            </a:pPr>
            <a:r>
              <a:rPr lang="en-US" sz="2400" strike="noStrike" u="none">
                <a:solidFill>
                  <a:srgbClr val="000000"/>
                </a:solidFill>
                <a:latin typeface="Lexend Deca"/>
                <a:ea typeface="Lexend Deca"/>
                <a:cs typeface="Lexend Deca"/>
                <a:sym typeface="Lexend Deca"/>
              </a:rPr>
              <a:t>Taux d'apprentissage η=0.1</a:t>
            </a:r>
          </a:p>
        </p:txBody>
      </p:sp>
      <p:sp>
        <p:nvSpPr>
          <p:cNvPr name="TextBox 6" id="6"/>
          <p:cNvSpPr txBox="true"/>
          <p:nvPr/>
        </p:nvSpPr>
        <p:spPr>
          <a:xfrm rot="0">
            <a:off x="679756" y="5844549"/>
            <a:ext cx="8441183" cy="4303522"/>
          </a:xfrm>
          <a:prstGeom prst="rect">
            <a:avLst/>
          </a:prstGeom>
        </p:spPr>
        <p:txBody>
          <a:bodyPr anchor="t" rtlCol="false" tIns="0" lIns="0" bIns="0" rIns="0">
            <a:spAutoFit/>
          </a:bodyPr>
          <a:lstStyle/>
          <a:p>
            <a:pPr algn="l">
              <a:lnSpc>
                <a:spcPts val="3408"/>
              </a:lnSpc>
            </a:pPr>
            <a:r>
              <a:rPr lang="en-US" sz="2400" strike="noStrike" u="none">
                <a:solidFill>
                  <a:srgbClr val="209838"/>
                </a:solidFill>
                <a:latin typeface="Lexend Deca"/>
                <a:ea typeface="Lexend Deca"/>
                <a:cs typeface="Lexend Deca"/>
                <a:sym typeface="Lexend Deca"/>
              </a:rPr>
              <a:t>Étape 1 : Propagation pour l'exemple (1, 1)</a:t>
            </a:r>
          </a:p>
          <a:p>
            <a:pPr algn="l">
              <a:lnSpc>
                <a:spcPts val="3408"/>
              </a:lnSpc>
            </a:pPr>
            <a:r>
              <a:rPr lang="en-US" sz="2400" strike="noStrike" u="none">
                <a:solidFill>
                  <a:srgbClr val="000000"/>
                </a:solidFill>
                <a:latin typeface="Lexend Deca"/>
                <a:ea typeface="Lexend Deca"/>
                <a:cs typeface="Lexend Deca"/>
                <a:sym typeface="Lexend Deca"/>
              </a:rPr>
              <a:t>Calcul de la somme pondérée :</a:t>
            </a:r>
          </a:p>
          <a:p>
            <a:pPr algn="l">
              <a:lnSpc>
                <a:spcPts val="3408"/>
              </a:lnSpc>
            </a:pPr>
            <a:r>
              <a:rPr lang="en-US" sz="2400" strike="noStrike" u="none">
                <a:solidFill>
                  <a:srgbClr val="000000"/>
                </a:solidFill>
                <a:latin typeface="Lexend Deca"/>
                <a:ea typeface="Lexend Deca"/>
                <a:cs typeface="Lexend Deca"/>
                <a:sym typeface="Lexend Deca"/>
              </a:rPr>
              <a:t>     S= 0.1 × 1 + 0.1 × 1 − 0.3 = 0.1 + 0.1 − 0.3 = −0.1</a:t>
            </a:r>
          </a:p>
          <a:p>
            <a:pPr algn="l">
              <a:lnSpc>
                <a:spcPts val="3408"/>
              </a:lnSpc>
            </a:pPr>
            <a:r>
              <a:rPr lang="en-US" sz="2400" strike="noStrike" u="none">
                <a:solidFill>
                  <a:srgbClr val="000000"/>
                </a:solidFill>
                <a:latin typeface="Lexend Deca"/>
                <a:ea typeface="Lexend Deca"/>
                <a:cs typeface="Lexend Deca"/>
                <a:sym typeface="Lexend Deca"/>
              </a:rPr>
              <a:t>Activation :</a:t>
            </a:r>
          </a:p>
          <a:p>
            <a:pPr algn="l">
              <a:lnSpc>
                <a:spcPts val="3408"/>
              </a:lnSpc>
            </a:pPr>
            <a:r>
              <a:rPr lang="en-US" sz="2400" strike="noStrike" u="none">
                <a:solidFill>
                  <a:srgbClr val="000000"/>
                </a:solidFill>
                <a:latin typeface="Lexend Deca"/>
                <a:ea typeface="Lexend Deca"/>
                <a:cs typeface="Lexend Deca"/>
                <a:sym typeface="Lexend Deca"/>
              </a:rPr>
              <a:t>  Comme −0.1&lt;0, la sortie prédite est 0,ce qui est incorrect puisque la sortie attendue pour (1,1) doit être 1.</a:t>
            </a:r>
          </a:p>
          <a:p>
            <a:pPr algn="l">
              <a:lnSpc>
                <a:spcPts val="3408"/>
              </a:lnSpc>
            </a:pPr>
          </a:p>
          <a:p>
            <a:pPr algn="l">
              <a:lnSpc>
                <a:spcPts val="3408"/>
              </a:lnSpc>
            </a:pPr>
            <a:r>
              <a:rPr lang="en-US" sz="2400" strike="noStrike" u="none">
                <a:solidFill>
                  <a:srgbClr val="209838"/>
                </a:solidFill>
                <a:latin typeface="Lexend Deca"/>
                <a:ea typeface="Lexend Deca"/>
                <a:cs typeface="Lexend Deca"/>
                <a:sym typeface="Lexend Deca"/>
              </a:rPr>
              <a:t>Étape 2 : Calcul de l'erreur</a:t>
            </a:r>
          </a:p>
          <a:p>
            <a:pPr algn="l">
              <a:lnSpc>
                <a:spcPts val="3408"/>
              </a:lnSpc>
            </a:pPr>
            <a:r>
              <a:rPr lang="en-US" sz="2400" strike="noStrike" u="none">
                <a:solidFill>
                  <a:srgbClr val="000000"/>
                </a:solidFill>
                <a:latin typeface="Lexend Deca"/>
                <a:ea typeface="Lexend Deca"/>
                <a:cs typeface="Lexend Deca"/>
                <a:sym typeface="Lexend Deca"/>
              </a:rPr>
              <a:t>      Pour l'exemple (1,1), l'erreur est :</a:t>
            </a:r>
          </a:p>
          <a:p>
            <a:pPr algn="l">
              <a:lnSpc>
                <a:spcPts val="3549"/>
              </a:lnSpc>
            </a:pPr>
            <a:r>
              <a:rPr lang="en-US" sz="2499" strike="noStrike" u="none">
                <a:solidFill>
                  <a:srgbClr val="101010"/>
                </a:solidFill>
                <a:latin typeface="Lexend Deca"/>
                <a:ea typeface="Lexend Deca"/>
                <a:cs typeface="Lexend Deca"/>
                <a:sym typeface="Lexend Deca"/>
              </a:rPr>
              <a:t>      e = y_reel − y_predit = 1 − 0 = 1</a:t>
            </a:r>
          </a:p>
        </p:txBody>
      </p:sp>
      <p:sp>
        <p:nvSpPr>
          <p:cNvPr name="TextBox 7" id="7"/>
          <p:cNvSpPr txBox="true"/>
          <p:nvPr/>
        </p:nvSpPr>
        <p:spPr>
          <a:xfrm rot="0">
            <a:off x="9477718" y="3958980"/>
            <a:ext cx="8704943" cy="2999994"/>
          </a:xfrm>
          <a:prstGeom prst="rect">
            <a:avLst/>
          </a:prstGeom>
        </p:spPr>
        <p:txBody>
          <a:bodyPr anchor="t" rtlCol="false" tIns="0" lIns="0" bIns="0" rIns="0">
            <a:spAutoFit/>
          </a:bodyPr>
          <a:lstStyle/>
          <a:p>
            <a:pPr algn="l" marL="0" indent="0" lvl="0">
              <a:lnSpc>
                <a:spcPts val="3408"/>
              </a:lnSpc>
              <a:spcBef>
                <a:spcPct val="0"/>
              </a:spcBef>
            </a:pPr>
            <a:r>
              <a:rPr lang="en-US" sz="2400" strike="noStrike" u="none">
                <a:solidFill>
                  <a:srgbClr val="209838"/>
                </a:solidFill>
                <a:latin typeface="Lexend Deca"/>
                <a:ea typeface="Lexend Deca"/>
                <a:cs typeface="Lexend Deca"/>
                <a:sym typeface="Lexend Deca"/>
              </a:rPr>
              <a:t>Étape 3 : Mise à jour des poids et du biais</a:t>
            </a:r>
          </a:p>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On ajuste chaque poids et le biais pour corriger cette erreur selon la règle :</a:t>
            </a:r>
          </a:p>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wi ← wi + η * e * xi    //    b ← b + η * e</a:t>
            </a:r>
          </a:p>
          <a:p>
            <a:pPr algn="l" marL="0" indent="0" lvl="0">
              <a:lnSpc>
                <a:spcPts val="3383"/>
              </a:lnSpc>
            </a:pPr>
            <a:r>
              <a:rPr lang="en-US" sz="2400" strike="noStrike" u="none">
                <a:solidFill>
                  <a:srgbClr val="000000"/>
                </a:solidFill>
                <a:latin typeface="Lexend Deca"/>
                <a:ea typeface="Lexend Deca"/>
                <a:cs typeface="Lexend Deca"/>
                <a:sym typeface="Lexend Deca"/>
              </a:rPr>
              <a:t>Pour x1=1 :   w1 ← 0.1 + 0.1 × 1 × 1 = </a:t>
            </a:r>
            <a:r>
              <a:rPr lang="en-US" sz="2400" strike="noStrike" u="none">
                <a:solidFill>
                  <a:srgbClr val="8D2DF2"/>
                </a:solidFill>
                <a:latin typeface="Lexend Deca"/>
                <a:ea typeface="Lexend Deca"/>
                <a:cs typeface="Lexend Deca"/>
                <a:sym typeface="Lexend Deca"/>
              </a:rPr>
              <a:t>0.2</a:t>
            </a:r>
          </a:p>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Pour x2=1 :   w2 ← 0.1 + 0.1 × 1 × 1 = </a:t>
            </a:r>
            <a:r>
              <a:rPr lang="en-US" sz="2400" strike="noStrike" u="none">
                <a:solidFill>
                  <a:srgbClr val="8D2DF2"/>
                </a:solidFill>
                <a:latin typeface="Lexend Deca"/>
                <a:ea typeface="Lexend Deca"/>
                <a:cs typeface="Lexend Deca"/>
                <a:sym typeface="Lexend Deca"/>
              </a:rPr>
              <a:t>0.2</a:t>
            </a:r>
          </a:p>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Mise à jour du biais :   b ← −0.3 + 0.1 × 1 =</a:t>
            </a:r>
            <a:r>
              <a:rPr lang="en-US" sz="2400" strike="noStrike" u="none">
                <a:solidFill>
                  <a:srgbClr val="8D2DF2"/>
                </a:solidFill>
                <a:latin typeface="Lexend Deca"/>
                <a:ea typeface="Lexend Deca"/>
                <a:cs typeface="Lexend Deca"/>
                <a:sym typeface="Lexend Deca"/>
              </a:rPr>
              <a:t> −0.2</a:t>
            </a:r>
          </a:p>
        </p:txBody>
      </p:sp>
      <p:sp>
        <p:nvSpPr>
          <p:cNvPr name="TextBox 8" id="8"/>
          <p:cNvSpPr txBox="true"/>
          <p:nvPr/>
        </p:nvSpPr>
        <p:spPr>
          <a:xfrm rot="0">
            <a:off x="9477718" y="7255989"/>
            <a:ext cx="8704943" cy="2571369"/>
          </a:xfrm>
          <a:prstGeom prst="rect">
            <a:avLst/>
          </a:prstGeom>
        </p:spPr>
        <p:txBody>
          <a:bodyPr anchor="t" rtlCol="false" tIns="0" lIns="0" bIns="0" rIns="0">
            <a:spAutoFit/>
          </a:bodyPr>
          <a:lstStyle/>
          <a:p>
            <a:pPr algn="l" marL="0" indent="0" lvl="0">
              <a:lnSpc>
                <a:spcPts val="3408"/>
              </a:lnSpc>
              <a:spcBef>
                <a:spcPct val="0"/>
              </a:spcBef>
            </a:pPr>
            <a:r>
              <a:rPr lang="en-US" sz="2400" strike="noStrike" u="none">
                <a:solidFill>
                  <a:srgbClr val="209838"/>
                </a:solidFill>
                <a:latin typeface="Lexend Deca"/>
                <a:ea typeface="Lexend Deca"/>
                <a:cs typeface="Lexend Deca"/>
                <a:sym typeface="Lexend Deca"/>
              </a:rPr>
              <a:t>Étape 4 : Nouvelle propagation pour vérifier la correction</a:t>
            </a:r>
          </a:p>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Pour l'exemple (1,1) avec les nouveaux paramètres :</a:t>
            </a:r>
          </a:p>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Calcul de la somme pondérée :</a:t>
            </a:r>
          </a:p>
          <a:p>
            <a:pPr algn="l" marL="518160" indent="-259080" lvl="1">
              <a:lnSpc>
                <a:spcPts val="3408"/>
              </a:lnSpc>
              <a:buFont typeface="Arial"/>
              <a:buChar char="•"/>
            </a:pPr>
            <a:r>
              <a:rPr lang="en-US" sz="2400" strike="noStrike" u="none">
                <a:solidFill>
                  <a:srgbClr val="000000"/>
                </a:solidFill>
                <a:latin typeface="Lexend Deca"/>
                <a:ea typeface="Lexend Deca"/>
                <a:cs typeface="Lexend Deca"/>
                <a:sym typeface="Lexend Deca"/>
              </a:rPr>
              <a:t>S = 0.2 × 1 + 0.2 × 1 − 0.2 = 0.2 + 0.2 − 0.2 = 0.2 </a:t>
            </a:r>
          </a:p>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Activation : Comme 0.2≥0 , la sortie prédite est désormais 1, ce qui correspond à la sortie attendue.</a:t>
            </a:r>
          </a:p>
        </p:txBody>
      </p:sp>
      <p:sp>
        <p:nvSpPr>
          <p:cNvPr name="TextBox 9" id="9"/>
          <p:cNvSpPr txBox="true"/>
          <p:nvPr/>
        </p:nvSpPr>
        <p:spPr>
          <a:xfrm rot="0">
            <a:off x="17686372" y="9617807"/>
            <a:ext cx="320516"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10</a:t>
            </a:r>
          </a:p>
        </p:txBody>
      </p:sp>
    </p:spTree>
  </p:cSld>
  <p:clrMapOvr>
    <a:masterClrMapping/>
  </p:clrMapOvr>
  <p:transition spd="slow">
    <p:fade/>
  </p:transition>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2287404"/>
            <a:ext cx="16230600" cy="6428994"/>
          </a:xfrm>
          <a:prstGeom prst="rect">
            <a:avLst/>
          </a:prstGeom>
        </p:spPr>
        <p:txBody>
          <a:bodyPr anchor="t" rtlCol="false" tIns="0" lIns="0" bIns="0" rIns="0">
            <a:spAutoFit/>
          </a:bodyPr>
          <a:lstStyle/>
          <a:p>
            <a:pPr algn="just">
              <a:lnSpc>
                <a:spcPts val="3408"/>
              </a:lnSpc>
            </a:pPr>
            <a:r>
              <a:rPr lang="en-US" sz="2400">
                <a:solidFill>
                  <a:srgbClr val="000000"/>
                </a:solidFill>
                <a:latin typeface="Glacial Indifference"/>
                <a:ea typeface="Glacial Indifference"/>
                <a:cs typeface="Glacial Indifference"/>
                <a:sym typeface="Glacial Indifference"/>
              </a:rPr>
              <a:t>Le perceptron est utilisé dans plusieurs domaines d'application clés : </a:t>
            </a:r>
          </a:p>
          <a:p>
            <a:pPr algn="just">
              <a:lnSpc>
                <a:spcPts val="3408"/>
              </a:lnSpc>
            </a:pPr>
          </a:p>
          <a:p>
            <a:pPr algn="just" marL="0" indent="0" lvl="0">
              <a:lnSpc>
                <a:spcPts val="3408"/>
              </a:lnSpc>
              <a:spcBef>
                <a:spcPct val="0"/>
              </a:spcBef>
            </a:pPr>
            <a:r>
              <a:rPr lang="en-US" b="true" sz="2400" strike="noStrike" u="none">
                <a:solidFill>
                  <a:srgbClr val="209838"/>
                </a:solidFill>
                <a:latin typeface="Glacial Indifference Bold"/>
                <a:ea typeface="Glacial Indifference Bold"/>
                <a:cs typeface="Glacial Indifference Bold"/>
                <a:sym typeface="Glacial Indifference Bold"/>
              </a:rPr>
              <a:t>Traitement de l'image et de la parole : </a:t>
            </a:r>
            <a:r>
              <a:rPr lang="en-US" sz="2400" strike="noStrike" u="none">
                <a:solidFill>
                  <a:srgbClr val="000000"/>
                </a:solidFill>
                <a:latin typeface="Glacial Indifference"/>
                <a:ea typeface="Glacial Indifference"/>
                <a:cs typeface="Glacial Indifference"/>
                <a:sym typeface="Glacial Indifference"/>
              </a:rPr>
              <a:t>Le perceptron est capable d'identifier si une image appartient à une catégorie spécifique ou de distinguer différents types de sons ou de mots. </a:t>
            </a:r>
          </a:p>
          <a:p>
            <a:pPr algn="just" marL="0" indent="0" lvl="0">
              <a:lnSpc>
                <a:spcPts val="3408"/>
              </a:lnSpc>
              <a:spcBef>
                <a:spcPct val="0"/>
              </a:spcBef>
            </a:pPr>
          </a:p>
          <a:p>
            <a:pPr algn="just" marL="0" indent="0" lvl="0">
              <a:lnSpc>
                <a:spcPts val="3408"/>
              </a:lnSpc>
              <a:spcBef>
                <a:spcPct val="0"/>
              </a:spcBef>
            </a:pPr>
            <a:r>
              <a:rPr lang="en-US" b="true" sz="2400" strike="noStrike" u="none">
                <a:solidFill>
                  <a:srgbClr val="209838"/>
                </a:solidFill>
                <a:latin typeface="Glacial Indifference Bold"/>
                <a:ea typeface="Glacial Indifference Bold"/>
                <a:cs typeface="Glacial Indifference Bold"/>
                <a:sym typeface="Glacial Indifference Bold"/>
              </a:rPr>
              <a:t>Compression de données :</a:t>
            </a:r>
            <a:r>
              <a:rPr lang="en-US" sz="2400" strike="noStrike" u="none">
                <a:solidFill>
                  <a:srgbClr val="000000"/>
                </a:solidFill>
                <a:latin typeface="Glacial Indifference"/>
                <a:ea typeface="Glacial Indifference"/>
                <a:cs typeface="Glacial Indifference"/>
                <a:sym typeface="Glacial Indifference"/>
              </a:rPr>
              <a:t> En identifiant des motifs et des caractéristiques dans les données d'entrée, le perceptron peut être utilisé pour restructurer ces données de manière plus efficace, augmentant ainsi la capacité de stockage et la vitesse de transfert des fichiers. </a:t>
            </a:r>
          </a:p>
          <a:p>
            <a:pPr algn="just" marL="0" indent="0" lvl="0">
              <a:lnSpc>
                <a:spcPts val="3408"/>
              </a:lnSpc>
              <a:spcBef>
                <a:spcPct val="0"/>
              </a:spcBef>
            </a:pPr>
          </a:p>
          <a:p>
            <a:pPr algn="just" marL="0" indent="0" lvl="0">
              <a:lnSpc>
                <a:spcPts val="3408"/>
              </a:lnSpc>
              <a:spcBef>
                <a:spcPct val="0"/>
              </a:spcBef>
            </a:pPr>
            <a:r>
              <a:rPr lang="en-US" b="true" sz="2400" strike="noStrike" u="none">
                <a:solidFill>
                  <a:srgbClr val="209838"/>
                </a:solidFill>
                <a:latin typeface="Glacial Indifference Bold"/>
                <a:ea typeface="Glacial Indifference Bold"/>
                <a:cs typeface="Glacial Indifference Bold"/>
                <a:sym typeface="Glacial Indifference Bold"/>
              </a:rPr>
              <a:t>Cryptage de données :</a:t>
            </a:r>
            <a:r>
              <a:rPr lang="en-US" sz="2400" strike="noStrike" u="none">
                <a:solidFill>
                  <a:srgbClr val="000000"/>
                </a:solidFill>
                <a:latin typeface="Glacial Indifference"/>
                <a:ea typeface="Glacial Indifference"/>
                <a:cs typeface="Glacial Indifference"/>
                <a:sym typeface="Glacial Indifference"/>
              </a:rPr>
              <a:t> Le perceptron peut aider à dissimuler le contenu de certaines données, les rendant illisibles sans la clé de décryptage appropriée, renforçant ainsi la sécurité des informations sensibles. </a:t>
            </a:r>
          </a:p>
          <a:p>
            <a:pPr algn="just" marL="0" indent="0" lvl="0">
              <a:lnSpc>
                <a:spcPts val="3408"/>
              </a:lnSpc>
              <a:spcBef>
                <a:spcPct val="0"/>
              </a:spcBef>
            </a:pPr>
          </a:p>
          <a:p>
            <a:pPr algn="just" marL="0" indent="0" lvl="0">
              <a:lnSpc>
                <a:spcPts val="3408"/>
              </a:lnSpc>
              <a:spcBef>
                <a:spcPct val="0"/>
              </a:spcBef>
            </a:pPr>
            <a:r>
              <a:rPr lang="en-US" b="true" sz="2400" strike="noStrike" u="none">
                <a:solidFill>
                  <a:srgbClr val="209838"/>
                </a:solidFill>
                <a:latin typeface="Glacial Indifference Bold"/>
                <a:ea typeface="Glacial Indifference Bold"/>
                <a:cs typeface="Glacial Indifference Bold"/>
                <a:sym typeface="Glacial Indifference Bold"/>
              </a:rPr>
              <a:t>Profilage des utilisateurs et classement des clients :</a:t>
            </a:r>
            <a:r>
              <a:rPr lang="en-US" sz="2400" strike="noStrike" u="none">
                <a:solidFill>
                  <a:srgbClr val="209838"/>
                </a:solidFill>
                <a:latin typeface="Glacial Indifference"/>
                <a:ea typeface="Glacial Indifference"/>
                <a:cs typeface="Glacial Indifference"/>
                <a:sym typeface="Glacial Indifference"/>
              </a:rPr>
              <a:t> </a:t>
            </a:r>
            <a:r>
              <a:rPr lang="en-US" sz="2400" strike="noStrike" u="none">
                <a:solidFill>
                  <a:srgbClr val="000000"/>
                </a:solidFill>
                <a:latin typeface="Glacial Indifference"/>
                <a:ea typeface="Glacial Indifference"/>
                <a:cs typeface="Glacial Indifference"/>
                <a:sym typeface="Glacial Indifference"/>
              </a:rPr>
              <a:t>Dans le domaine des affaires, le perceptron est utilisé pour analyser les comportements des utilisateurs et classer les clients, permettant aux entreprises de cibler plus efficacement leurs services et produits. </a:t>
            </a:r>
          </a:p>
        </p:txBody>
      </p:sp>
      <p:sp>
        <p:nvSpPr>
          <p:cNvPr name="TextBox 3" id="3"/>
          <p:cNvSpPr txBox="true"/>
          <p:nvPr/>
        </p:nvSpPr>
        <p:spPr>
          <a:xfrm rot="0">
            <a:off x="455325" y="477791"/>
            <a:ext cx="14199437" cy="866775"/>
          </a:xfrm>
          <a:prstGeom prst="rect">
            <a:avLst/>
          </a:prstGeom>
        </p:spPr>
        <p:txBody>
          <a:bodyPr anchor="t" rtlCol="false" tIns="0" lIns="0" bIns="0" rIns="0">
            <a:spAutoFit/>
          </a:bodyPr>
          <a:lstStyle/>
          <a:p>
            <a:pPr algn="l" marL="0" indent="0" lvl="0">
              <a:lnSpc>
                <a:spcPts val="6600"/>
              </a:lnSpc>
              <a:spcBef>
                <a:spcPct val="0"/>
              </a:spcBef>
            </a:pPr>
            <a:r>
              <a:rPr lang="en-US" sz="6000">
                <a:solidFill>
                  <a:srgbClr val="5E17EB"/>
                </a:solidFill>
                <a:latin typeface="Etna Sans Serif"/>
                <a:ea typeface="Etna Sans Serif"/>
                <a:cs typeface="Etna Sans Serif"/>
                <a:sym typeface="Etna Sans Serif"/>
              </a:rPr>
              <a:t>6</a:t>
            </a:r>
            <a:r>
              <a:rPr lang="en-US" sz="6000" strike="noStrike" u="none">
                <a:solidFill>
                  <a:srgbClr val="5E17EB"/>
                </a:solidFill>
                <a:latin typeface="Etna Sans Serif"/>
                <a:ea typeface="Etna Sans Serif"/>
                <a:cs typeface="Etna Sans Serif"/>
                <a:sym typeface="Etna Sans Serif"/>
              </a:rPr>
              <a:t> - EXEMPLES CONCRETS D’APPLICATION</a:t>
            </a:r>
          </a:p>
        </p:txBody>
      </p:sp>
      <p:sp>
        <p:nvSpPr>
          <p:cNvPr name="TextBox 4" id="4"/>
          <p:cNvSpPr txBox="true"/>
          <p:nvPr/>
        </p:nvSpPr>
        <p:spPr>
          <a:xfrm rot="0">
            <a:off x="17713280" y="9617807"/>
            <a:ext cx="266700"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11</a:t>
            </a:r>
          </a:p>
        </p:txBody>
      </p:sp>
    </p:spTree>
  </p:cSld>
  <p:clrMapOvr>
    <a:masterClrMapping/>
  </p:clrMapOvr>
  <p:transition spd="slow">
    <p:cover dir="d"/>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alphaModFix amt="62000"/>
          </a:blip>
          <a:srcRect l="0" t="0" r="0" b="0"/>
          <a:stretch>
            <a:fillRect/>
          </a:stretch>
        </p:blipFill>
        <p:spPr>
          <a:xfrm flipH="false" flipV="false" rot="0">
            <a:off x="0" y="0"/>
            <a:ext cx="18288000" cy="10424160"/>
          </a:xfrm>
          <a:prstGeom prst="rect">
            <a:avLst/>
          </a:prstGeom>
        </p:spPr>
      </p:pic>
      <p:sp>
        <p:nvSpPr>
          <p:cNvPr name="TextBox 3" id="3"/>
          <p:cNvSpPr txBox="true"/>
          <p:nvPr/>
        </p:nvSpPr>
        <p:spPr>
          <a:xfrm rot="0">
            <a:off x="401879" y="1517468"/>
            <a:ext cx="5676093" cy="5148045"/>
          </a:xfrm>
          <a:prstGeom prst="rect">
            <a:avLst/>
          </a:prstGeom>
        </p:spPr>
        <p:txBody>
          <a:bodyPr anchor="t" rtlCol="false" tIns="0" lIns="0" bIns="0" rIns="0">
            <a:spAutoFit/>
          </a:bodyPr>
          <a:lstStyle/>
          <a:p>
            <a:pPr algn="l" marL="0" indent="0" lvl="0">
              <a:lnSpc>
                <a:spcPts val="36939"/>
              </a:lnSpc>
              <a:spcBef>
                <a:spcPct val="0"/>
              </a:spcBef>
            </a:pPr>
            <a:r>
              <a:rPr lang="en-US" sz="33581">
                <a:solidFill>
                  <a:srgbClr val="FFFFFF"/>
                </a:solidFill>
                <a:latin typeface="Etna Sans Serif"/>
                <a:ea typeface="Etna Sans Serif"/>
                <a:cs typeface="Etna Sans Serif"/>
                <a:sym typeface="Etna Sans Serif"/>
              </a:rPr>
              <a:t>TP</a:t>
            </a:r>
          </a:p>
        </p:txBody>
      </p:sp>
      <p:sp>
        <p:nvSpPr>
          <p:cNvPr name="TextBox 4" id="4"/>
          <p:cNvSpPr txBox="true"/>
          <p:nvPr/>
        </p:nvSpPr>
        <p:spPr>
          <a:xfrm rot="0">
            <a:off x="4337685" y="5943518"/>
            <a:ext cx="9612630" cy="721995"/>
          </a:xfrm>
          <a:prstGeom prst="rect">
            <a:avLst/>
          </a:prstGeom>
        </p:spPr>
        <p:txBody>
          <a:bodyPr anchor="t" rtlCol="false" tIns="0" lIns="0" bIns="0" rIns="0">
            <a:spAutoFit/>
          </a:bodyPr>
          <a:lstStyle/>
          <a:p>
            <a:pPr algn="ctr">
              <a:lnSpc>
                <a:spcPts val="5610"/>
              </a:lnSpc>
              <a:spcBef>
                <a:spcPct val="0"/>
              </a:spcBef>
            </a:pPr>
            <a:r>
              <a:rPr lang="en-US" sz="5100">
                <a:solidFill>
                  <a:srgbClr val="5E17EB"/>
                </a:solidFill>
                <a:latin typeface="Etna Sans Serif"/>
                <a:ea typeface="Etna Sans Serif"/>
                <a:cs typeface="Etna Sans Serif"/>
                <a:sym typeface="Etna Sans Serif"/>
              </a:rPr>
              <a:t>Iris Species (Classification Binaire)</a:t>
            </a:r>
          </a:p>
        </p:txBody>
      </p:sp>
      <p:sp>
        <p:nvSpPr>
          <p:cNvPr name="TextBox 5" id="5"/>
          <p:cNvSpPr txBox="true"/>
          <p:nvPr/>
        </p:nvSpPr>
        <p:spPr>
          <a:xfrm rot="0">
            <a:off x="1291173" y="7553706"/>
            <a:ext cx="15705654" cy="1704594"/>
          </a:xfrm>
          <a:prstGeom prst="rect">
            <a:avLst/>
          </a:prstGeom>
        </p:spPr>
        <p:txBody>
          <a:bodyPr anchor="t" rtlCol="false" tIns="0" lIns="0" bIns="0" rIns="0">
            <a:spAutoFit/>
          </a:bodyPr>
          <a:lstStyle/>
          <a:p>
            <a:pPr algn="just" marL="0" indent="0" lvl="0">
              <a:lnSpc>
                <a:spcPts val="3408"/>
              </a:lnSpc>
              <a:spcBef>
                <a:spcPct val="0"/>
              </a:spcBef>
            </a:pPr>
            <a:r>
              <a:rPr lang="en-US" sz="2400" strike="noStrike" u="none">
                <a:solidFill>
                  <a:srgbClr val="FA505C"/>
                </a:solidFill>
                <a:latin typeface="Etna Sans Serif"/>
                <a:ea typeface="Etna Sans Serif"/>
                <a:cs typeface="Etna Sans Serif"/>
                <a:sym typeface="Etna Sans Serif"/>
              </a:rPr>
              <a:t>POURQUOI CE DATASET ?</a:t>
            </a:r>
          </a:p>
          <a:p>
            <a:pPr algn="just" marL="0" indent="0" lvl="0">
              <a:lnSpc>
                <a:spcPts val="3408"/>
              </a:lnSpc>
              <a:spcBef>
                <a:spcPct val="0"/>
              </a:spcBef>
            </a:pPr>
            <a:r>
              <a:rPr lang="en-US" b="true" sz="2400" strike="noStrike" u="none">
                <a:solidFill>
                  <a:srgbClr val="000000"/>
                </a:solidFill>
                <a:latin typeface="Glacial Indifference Bold"/>
                <a:ea typeface="Glacial Indifference Bold"/>
                <a:cs typeface="Glacial Indifference Bold"/>
                <a:sym typeface="Glacial Indifference Bold"/>
              </a:rPr>
              <a:t>Il contient 150 échantillons de fleurs Iris (3 espèces) décrites par 4 caractéristiques (longueur/largeur des sépales et pétales). Pour simplifier, on peut se limiter à 2 classes (Setosa vs Versicolor) et 2 caractéristiques (ex. longueur des pétales et sépales), ce qui permet une visualisation claire.</a:t>
            </a:r>
          </a:p>
        </p:txBody>
      </p:sp>
    </p:spTree>
  </p:cSld>
  <p:clrMapOvr>
    <a:masterClrMapping/>
  </p:clrMapOvr>
  <p:transition spd="slow">
    <p:push dir="l"/>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55325" y="477791"/>
            <a:ext cx="9447372" cy="866775"/>
          </a:xfrm>
          <a:prstGeom prst="rect">
            <a:avLst/>
          </a:prstGeom>
        </p:spPr>
        <p:txBody>
          <a:bodyPr anchor="t" rtlCol="false" tIns="0" lIns="0" bIns="0" rIns="0">
            <a:spAutoFit/>
          </a:bodyPr>
          <a:lstStyle/>
          <a:p>
            <a:pPr algn="l" marL="0" indent="0" lvl="0">
              <a:lnSpc>
                <a:spcPts val="6600"/>
              </a:lnSpc>
              <a:spcBef>
                <a:spcPct val="0"/>
              </a:spcBef>
            </a:pPr>
            <a:r>
              <a:rPr lang="en-US" sz="6000">
                <a:solidFill>
                  <a:srgbClr val="5E17EB"/>
                </a:solidFill>
                <a:latin typeface="Etna Sans Serif"/>
                <a:ea typeface="Etna Sans Serif"/>
                <a:cs typeface="Etna Sans Serif"/>
                <a:sym typeface="Etna Sans Serif"/>
              </a:rPr>
              <a:t>7 - </a:t>
            </a:r>
            <a:r>
              <a:rPr lang="en-US" sz="6000" strike="noStrike" u="none">
                <a:solidFill>
                  <a:srgbClr val="5E17EB"/>
                </a:solidFill>
                <a:latin typeface="Etna Sans Serif"/>
                <a:ea typeface="Etna Sans Serif"/>
                <a:cs typeface="Etna Sans Serif"/>
                <a:sym typeface="Etna Sans Serif"/>
              </a:rPr>
              <a:t>LIMITES DU PERCEPTRON</a:t>
            </a:r>
          </a:p>
        </p:txBody>
      </p:sp>
      <p:sp>
        <p:nvSpPr>
          <p:cNvPr name="TextBox 3" id="3"/>
          <p:cNvSpPr txBox="true"/>
          <p:nvPr/>
        </p:nvSpPr>
        <p:spPr>
          <a:xfrm rot="0">
            <a:off x="710909" y="1422752"/>
            <a:ext cx="16866182" cy="8576056"/>
          </a:xfrm>
          <a:prstGeom prst="rect">
            <a:avLst/>
          </a:prstGeom>
        </p:spPr>
        <p:txBody>
          <a:bodyPr anchor="t" rtlCol="false" tIns="0" lIns="0" bIns="0" rIns="0">
            <a:spAutoFit/>
          </a:bodyPr>
          <a:lstStyle/>
          <a:p>
            <a:pPr algn="just" marL="0" indent="0" lvl="0">
              <a:lnSpc>
                <a:spcPts val="3975"/>
              </a:lnSpc>
              <a:spcBef>
                <a:spcPct val="0"/>
              </a:spcBef>
            </a:pPr>
            <a:r>
              <a:rPr lang="en-US" sz="2799" strike="noStrike" u="none">
                <a:solidFill>
                  <a:srgbClr val="000000"/>
                </a:solidFill>
                <a:latin typeface="Etna Sans Serif"/>
                <a:ea typeface="Etna Sans Serif"/>
                <a:cs typeface="Etna Sans Serif"/>
                <a:sym typeface="Etna Sans Serif"/>
              </a:rPr>
              <a:t>Problèmes rencontrés avec le perceptron simple</a:t>
            </a:r>
          </a:p>
          <a:p>
            <a:pPr algn="just" marL="582928" indent="-291464" lvl="1">
              <a:lnSpc>
                <a:spcPts val="3833"/>
              </a:lnSpc>
              <a:buFont typeface="Arial"/>
              <a:buChar char="•"/>
            </a:pPr>
            <a:r>
              <a:rPr lang="en-US" sz="2699" strike="noStrike" u="none">
                <a:solidFill>
                  <a:srgbClr val="E83F3F"/>
                </a:solidFill>
                <a:latin typeface="Etna Sans Serif"/>
                <a:ea typeface="Etna Sans Serif"/>
                <a:cs typeface="Etna Sans Serif"/>
                <a:sym typeface="Etna Sans Serif"/>
              </a:rPr>
              <a:t>Problème de linéarité :</a:t>
            </a:r>
          </a:p>
          <a:p>
            <a:pPr algn="just" marL="1036320" indent="-345440" lvl="2">
              <a:lnSpc>
                <a:spcPts val="3408"/>
              </a:lnSpc>
              <a:buFont typeface="Arial"/>
              <a:buChar char="⚬"/>
            </a:pPr>
            <a:r>
              <a:rPr lang="en-US" sz="2400" strike="noStrike" u="none">
                <a:solidFill>
                  <a:srgbClr val="000000"/>
                </a:solidFill>
                <a:latin typeface="Lexend Deca"/>
                <a:ea typeface="Lexend Deca"/>
                <a:cs typeface="Lexend Deca"/>
                <a:sym typeface="Lexend Deca"/>
              </a:rPr>
              <a:t>Le perceptron simple ne peut résoudre que des problèmes où les données peuvent être séparées par une ligne (ou un hyperplan).</a:t>
            </a:r>
          </a:p>
          <a:p>
            <a:pPr algn="just" marL="1036320" indent="-345440" lvl="2">
              <a:lnSpc>
                <a:spcPts val="3408"/>
              </a:lnSpc>
              <a:buFont typeface="Arial"/>
              <a:buChar char="⚬"/>
            </a:pPr>
            <a:r>
              <a:rPr lang="en-US" sz="2400" strike="noStrike" u="none">
                <a:solidFill>
                  <a:srgbClr val="000000"/>
                </a:solidFill>
                <a:latin typeface="Lexend Deca"/>
                <a:ea typeface="Lexend Deca"/>
                <a:cs typeface="Lexend Deca"/>
                <a:sym typeface="Lexend Deca"/>
              </a:rPr>
              <a:t>Exemple classique : Le problème XOR, où aucune ligne ne permet de séparer correctement les classes.</a:t>
            </a:r>
          </a:p>
          <a:p>
            <a:pPr algn="just" marL="582928" indent="-291464" lvl="1">
              <a:lnSpc>
                <a:spcPts val="3833"/>
              </a:lnSpc>
              <a:buFont typeface="Arial"/>
              <a:buChar char="•"/>
            </a:pPr>
            <a:r>
              <a:rPr lang="en-US" sz="2699" strike="noStrike" u="none">
                <a:solidFill>
                  <a:srgbClr val="209838"/>
                </a:solidFill>
                <a:latin typeface="Etna Sans Serif"/>
                <a:ea typeface="Etna Sans Serif"/>
                <a:cs typeface="Etna Sans Serif"/>
                <a:sym typeface="Etna Sans Serif"/>
              </a:rPr>
              <a:t>Classification binaire :</a:t>
            </a:r>
          </a:p>
          <a:p>
            <a:pPr algn="just" marL="1036320" indent="-345440" lvl="2">
              <a:lnSpc>
                <a:spcPts val="3408"/>
              </a:lnSpc>
              <a:buFont typeface="Arial"/>
              <a:buChar char="⚬"/>
            </a:pPr>
            <a:r>
              <a:rPr lang="en-US" sz="2400" strike="noStrike" u="none">
                <a:solidFill>
                  <a:srgbClr val="000000"/>
                </a:solidFill>
                <a:latin typeface="Lexend Deca"/>
                <a:ea typeface="Lexend Deca"/>
                <a:cs typeface="Lexend Deca"/>
                <a:sym typeface="Lexend Deca"/>
              </a:rPr>
              <a:t>Il est conçu pour distinguer deux classes et ne peut pas directement gérer plusieurs catégories.</a:t>
            </a:r>
          </a:p>
          <a:p>
            <a:pPr algn="just" marL="582928" indent="-291464" lvl="1">
              <a:lnSpc>
                <a:spcPts val="3833"/>
              </a:lnSpc>
              <a:buFont typeface="Arial"/>
              <a:buChar char="•"/>
            </a:pPr>
            <a:r>
              <a:rPr lang="en-US" sz="2699" strike="noStrike" u="none">
                <a:solidFill>
                  <a:srgbClr val="F6940A"/>
                </a:solidFill>
                <a:latin typeface="Etna Sans Serif"/>
                <a:ea typeface="Etna Sans Serif"/>
                <a:cs typeface="Etna Sans Serif"/>
                <a:sym typeface="Etna Sans Serif"/>
              </a:rPr>
              <a:t>Sensibilité aux paramètres :</a:t>
            </a:r>
          </a:p>
          <a:p>
            <a:pPr algn="just" marL="1036320" indent="-345440" lvl="2">
              <a:lnSpc>
                <a:spcPts val="3408"/>
              </a:lnSpc>
              <a:buFont typeface="Arial"/>
              <a:buChar char="⚬"/>
            </a:pPr>
            <a:r>
              <a:rPr lang="en-US" sz="2400" strike="noStrike" u="none">
                <a:solidFill>
                  <a:srgbClr val="000000"/>
                </a:solidFill>
                <a:latin typeface="Lexend Deca"/>
                <a:ea typeface="Lexend Deca"/>
                <a:cs typeface="Lexend Deca"/>
                <a:sym typeface="Lexend Deca"/>
              </a:rPr>
              <a:t>Le choix du taux d’apprentissage et de l’initialisation des poids peut influencer fortement la capacité d’apprentissage du modèle.</a:t>
            </a:r>
          </a:p>
          <a:p>
            <a:pPr algn="just" marL="0" indent="0" lvl="0">
              <a:lnSpc>
                <a:spcPts val="3408"/>
              </a:lnSpc>
              <a:spcBef>
                <a:spcPct val="0"/>
              </a:spcBef>
            </a:pPr>
          </a:p>
          <a:p>
            <a:pPr algn="just" marL="0" indent="0" lvl="0">
              <a:lnSpc>
                <a:spcPts val="3975"/>
              </a:lnSpc>
              <a:spcBef>
                <a:spcPct val="0"/>
              </a:spcBef>
            </a:pPr>
            <a:r>
              <a:rPr lang="en-US" sz="2799" strike="noStrike" u="none">
                <a:solidFill>
                  <a:srgbClr val="000000"/>
                </a:solidFill>
                <a:latin typeface="Etna Sans Serif"/>
                <a:ea typeface="Etna Sans Serif"/>
                <a:cs typeface="Etna Sans Serif"/>
                <a:sym typeface="Etna Sans Serif"/>
              </a:rPr>
              <a:t>Solution apportée par les réseaux multicouches (MLP)</a:t>
            </a:r>
          </a:p>
          <a:p>
            <a:pPr algn="just" marL="582928" indent="-291464" lvl="1">
              <a:lnSpc>
                <a:spcPts val="3833"/>
              </a:lnSpc>
              <a:buFont typeface="Arial"/>
              <a:buChar char="•"/>
            </a:pPr>
            <a:r>
              <a:rPr lang="en-US" sz="2699" strike="noStrike" u="none">
                <a:solidFill>
                  <a:srgbClr val="E83F3F"/>
                </a:solidFill>
                <a:latin typeface="Etna Sans Serif"/>
                <a:ea typeface="Etna Sans Serif"/>
                <a:cs typeface="Etna Sans Serif"/>
                <a:sym typeface="Etna Sans Serif"/>
              </a:rPr>
              <a:t>Ajout de couches cachées :</a:t>
            </a:r>
          </a:p>
          <a:p>
            <a:pPr algn="just" marL="1036320" indent="-345440" lvl="2">
              <a:lnSpc>
                <a:spcPts val="3408"/>
              </a:lnSpc>
              <a:buFont typeface="Arial"/>
              <a:buChar char="⚬"/>
            </a:pPr>
            <a:r>
              <a:rPr lang="en-US" sz="2400" strike="noStrike" u="none">
                <a:solidFill>
                  <a:srgbClr val="000000"/>
                </a:solidFill>
                <a:latin typeface="Lexend Deca"/>
                <a:ea typeface="Lexend Deca"/>
                <a:cs typeface="Lexend Deca"/>
                <a:sym typeface="Lexend Deca"/>
              </a:rPr>
              <a:t>Permet de modéliser des relations non linéaires en combinant plusieurs perceptrons.</a:t>
            </a:r>
          </a:p>
          <a:p>
            <a:pPr algn="just" marL="1036320" indent="-345440" lvl="2">
              <a:lnSpc>
                <a:spcPts val="3408"/>
              </a:lnSpc>
              <a:buFont typeface="Arial"/>
              <a:buChar char="⚬"/>
            </a:pPr>
            <a:r>
              <a:rPr lang="en-US" sz="2400" strike="noStrike" u="none">
                <a:solidFill>
                  <a:srgbClr val="000000"/>
                </a:solidFill>
                <a:latin typeface="Lexend Deca"/>
                <a:ea typeface="Lexend Deca"/>
                <a:cs typeface="Lexend Deca"/>
                <a:sym typeface="Lexend Deca"/>
              </a:rPr>
              <a:t>Chaque couche cachée transforme les données, permettant au réseau d’extraire des caractéristiques complexes.</a:t>
            </a:r>
          </a:p>
          <a:p>
            <a:pPr algn="just" marL="582928" indent="-291464" lvl="1">
              <a:lnSpc>
                <a:spcPts val="3833"/>
              </a:lnSpc>
              <a:buFont typeface="Arial"/>
              <a:buChar char="•"/>
            </a:pPr>
            <a:r>
              <a:rPr lang="en-US" sz="2699" strike="noStrike" u="none">
                <a:solidFill>
                  <a:srgbClr val="209838"/>
                </a:solidFill>
                <a:latin typeface="Etna Sans Serif"/>
                <a:ea typeface="Etna Sans Serif"/>
                <a:cs typeface="Etna Sans Serif"/>
                <a:sym typeface="Etna Sans Serif"/>
              </a:rPr>
              <a:t>Utilisation de fonctions d’activation non linéaires :</a:t>
            </a:r>
          </a:p>
          <a:p>
            <a:pPr algn="just" marL="1036320" indent="-345440" lvl="2">
              <a:lnSpc>
                <a:spcPts val="3408"/>
              </a:lnSpc>
              <a:buFont typeface="Arial"/>
              <a:buChar char="⚬"/>
            </a:pPr>
            <a:r>
              <a:rPr lang="en-US" sz="2400" strike="noStrike" u="none">
                <a:solidFill>
                  <a:srgbClr val="000000"/>
                </a:solidFill>
                <a:latin typeface="Lexend Deca"/>
                <a:ea typeface="Lexend Deca"/>
                <a:cs typeface="Lexend Deca"/>
                <a:sym typeface="Lexend Deca"/>
              </a:rPr>
              <a:t>Des fonctions comme la sigmoïde ou la ReLU permettent au réseau de s’adapter à des problèmes complexes.</a:t>
            </a:r>
          </a:p>
        </p:txBody>
      </p:sp>
      <p:sp>
        <p:nvSpPr>
          <p:cNvPr name="TextBox 4" id="4"/>
          <p:cNvSpPr txBox="true"/>
          <p:nvPr/>
        </p:nvSpPr>
        <p:spPr>
          <a:xfrm rot="0">
            <a:off x="17686967" y="9617807"/>
            <a:ext cx="319326"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13</a:t>
            </a:r>
          </a:p>
        </p:txBody>
      </p:sp>
    </p:spTree>
  </p:cSld>
  <p:clrMapOvr>
    <a:masterClrMapping/>
  </p:clrMapOvr>
  <p:transition spd="slow">
    <p:cover dir="rd"/>
  </p:transition>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55325" y="477791"/>
            <a:ext cx="5543550" cy="866775"/>
          </a:xfrm>
          <a:prstGeom prst="rect">
            <a:avLst/>
          </a:prstGeom>
        </p:spPr>
        <p:txBody>
          <a:bodyPr anchor="t" rtlCol="false" tIns="0" lIns="0" bIns="0" rIns="0">
            <a:spAutoFit/>
          </a:bodyPr>
          <a:lstStyle/>
          <a:p>
            <a:pPr algn="l" marL="0" indent="0" lvl="0">
              <a:lnSpc>
                <a:spcPts val="6600"/>
              </a:lnSpc>
              <a:spcBef>
                <a:spcPct val="0"/>
              </a:spcBef>
            </a:pPr>
            <a:r>
              <a:rPr lang="en-US" sz="6000">
                <a:solidFill>
                  <a:srgbClr val="5E17EB"/>
                </a:solidFill>
                <a:latin typeface="Etna Sans Serif"/>
                <a:ea typeface="Etna Sans Serif"/>
                <a:cs typeface="Etna Sans Serif"/>
                <a:sym typeface="Etna Sans Serif"/>
              </a:rPr>
              <a:t>8 - CONCLUSION</a:t>
            </a:r>
          </a:p>
        </p:txBody>
      </p:sp>
      <p:sp>
        <p:nvSpPr>
          <p:cNvPr name="TextBox 3" id="3"/>
          <p:cNvSpPr txBox="true"/>
          <p:nvPr/>
        </p:nvSpPr>
        <p:spPr>
          <a:xfrm rot="0">
            <a:off x="820371" y="1826718"/>
            <a:ext cx="16647258" cy="7007860"/>
          </a:xfrm>
          <a:prstGeom prst="rect">
            <a:avLst/>
          </a:prstGeom>
        </p:spPr>
        <p:txBody>
          <a:bodyPr anchor="t" rtlCol="false" tIns="0" lIns="0" bIns="0" rIns="0">
            <a:spAutoFit/>
          </a:bodyPr>
          <a:lstStyle/>
          <a:p>
            <a:pPr algn="l" marL="604518" indent="-302259" lvl="1">
              <a:lnSpc>
                <a:spcPts val="5319"/>
              </a:lnSpc>
              <a:buFont typeface="Arial"/>
              <a:buChar char="•"/>
            </a:pPr>
            <a:r>
              <a:rPr lang="en-US" sz="2799" strike="noStrike" u="none">
                <a:solidFill>
                  <a:srgbClr val="1377A6"/>
                </a:solidFill>
                <a:latin typeface="League Spartan"/>
                <a:ea typeface="League Spartan"/>
                <a:cs typeface="League Spartan"/>
                <a:sym typeface="League Spartan"/>
              </a:rPr>
              <a:t>Récapitulatif :</a:t>
            </a:r>
          </a:p>
          <a:p>
            <a:pPr algn="l" marL="1036320" indent="-345440" lvl="2">
              <a:lnSpc>
                <a:spcPts val="4559"/>
              </a:lnSpc>
              <a:buFont typeface="Arial"/>
              <a:buChar char="⚬"/>
            </a:pPr>
            <a:r>
              <a:rPr lang="en-US" sz="2400" strike="noStrike" u="none">
                <a:solidFill>
                  <a:srgbClr val="000000"/>
                </a:solidFill>
                <a:latin typeface="Lexend Deca"/>
                <a:ea typeface="Lexend Deca"/>
                <a:cs typeface="Lexend Deca"/>
                <a:sym typeface="Lexend Deca"/>
              </a:rPr>
              <a:t>Le perceptron est un modèle simple qui imite, de manière très basique, le fonctionnement des neurones biologiques.</a:t>
            </a:r>
          </a:p>
          <a:p>
            <a:pPr algn="l" marL="1036320" indent="-345440" lvl="2">
              <a:lnSpc>
                <a:spcPts val="4559"/>
              </a:lnSpc>
              <a:buFont typeface="Arial"/>
              <a:buChar char="⚬"/>
            </a:pPr>
            <a:r>
              <a:rPr lang="en-US" sz="2400" strike="noStrike" u="none">
                <a:solidFill>
                  <a:srgbClr val="000000"/>
                </a:solidFill>
                <a:latin typeface="Lexend Deca"/>
                <a:ea typeface="Lexend Deca"/>
                <a:cs typeface="Lexend Deca"/>
                <a:sym typeface="Lexend Deca"/>
              </a:rPr>
              <a:t>Il est capable d’apprendre des règles de classification simples par ajustement itératif des poids.</a:t>
            </a:r>
          </a:p>
          <a:p>
            <a:pPr algn="l" marL="1036320" indent="-345440" lvl="2">
              <a:lnSpc>
                <a:spcPts val="4559"/>
              </a:lnSpc>
              <a:buFont typeface="Arial"/>
              <a:buChar char="⚬"/>
            </a:pPr>
            <a:r>
              <a:rPr lang="en-US" sz="2400" strike="noStrike" u="none">
                <a:solidFill>
                  <a:srgbClr val="000000"/>
                </a:solidFill>
                <a:latin typeface="Lexend Deca"/>
                <a:ea typeface="Lexend Deca"/>
                <a:cs typeface="Lexend Deca"/>
                <a:sym typeface="Lexend Deca"/>
              </a:rPr>
              <a:t>Bien qu’efficace pour des problèmes linéaires, il présente des limites qui ont conduit à l’évolution vers des modèles plus complexes tels que les réseaux multicouches.</a:t>
            </a:r>
          </a:p>
          <a:p>
            <a:pPr algn="l">
              <a:lnSpc>
                <a:spcPts val="4559"/>
              </a:lnSpc>
            </a:pPr>
          </a:p>
          <a:p>
            <a:pPr algn="l" marL="604518" indent="-302259" lvl="1">
              <a:lnSpc>
                <a:spcPts val="5319"/>
              </a:lnSpc>
              <a:buFont typeface="Arial"/>
              <a:buChar char="•"/>
            </a:pPr>
            <a:r>
              <a:rPr lang="en-US" sz="2799" strike="noStrike" u="none">
                <a:solidFill>
                  <a:srgbClr val="1377A6"/>
                </a:solidFill>
                <a:latin typeface="League Spartan"/>
                <a:ea typeface="League Spartan"/>
                <a:cs typeface="League Spartan"/>
                <a:sym typeface="League Spartan"/>
              </a:rPr>
              <a:t>Perspective :</a:t>
            </a:r>
          </a:p>
          <a:p>
            <a:pPr algn="l" marL="1036320" indent="-345440" lvl="2">
              <a:lnSpc>
                <a:spcPts val="4559"/>
              </a:lnSpc>
              <a:buFont typeface="Arial"/>
              <a:buChar char="⚬"/>
            </a:pPr>
            <a:r>
              <a:rPr lang="en-US" sz="2400" strike="noStrike" u="none">
                <a:solidFill>
                  <a:srgbClr val="000000"/>
                </a:solidFill>
                <a:latin typeface="Lexend Deca"/>
                <a:ea typeface="Lexend Deca"/>
                <a:cs typeface="Lexend Deca"/>
                <a:sym typeface="Lexend Deca"/>
              </a:rPr>
              <a:t>Les réseaux de neurones profonds, qui intègrent plusieurs couches cachées et des fonctions d’activation variées, sont aujourd’hui la base de nombreux systèmes d’intelligence artificielle performants.</a:t>
            </a:r>
          </a:p>
          <a:p>
            <a:pPr algn="l" marL="1036320" indent="-345440" lvl="2">
              <a:lnSpc>
                <a:spcPts val="4559"/>
              </a:lnSpc>
              <a:buFont typeface="Arial"/>
              <a:buChar char="⚬"/>
            </a:pPr>
            <a:r>
              <a:rPr lang="en-US" sz="2400" strike="noStrike" u="none">
                <a:solidFill>
                  <a:srgbClr val="000000"/>
                </a:solidFill>
                <a:latin typeface="Lexend Deca"/>
                <a:ea typeface="Lexend Deca"/>
                <a:cs typeface="Lexend Deca"/>
                <a:sym typeface="Lexend Deca"/>
              </a:rPr>
              <a:t>La compréhension des mécanismes du perceptron permet de mieux appréhender ces modèles avancés et d’innover dans le domaine de l’apprentissage automatique.</a:t>
            </a:r>
          </a:p>
        </p:txBody>
      </p:sp>
      <p:sp>
        <p:nvSpPr>
          <p:cNvPr name="TextBox 4" id="4"/>
          <p:cNvSpPr txBox="true"/>
          <p:nvPr/>
        </p:nvSpPr>
        <p:spPr>
          <a:xfrm rot="0">
            <a:off x="17674942" y="9617807"/>
            <a:ext cx="343376"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14</a:t>
            </a:r>
          </a:p>
        </p:txBody>
      </p:sp>
    </p:spTree>
  </p:cSld>
  <p:clrMapOvr>
    <a:masterClrMapping/>
  </p:clrMapOvr>
  <p:transition spd="slow">
    <p:push dir="l"/>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40790" y="0"/>
            <a:ext cx="212090" cy="5143500"/>
            <a:chOff x="0" y="0"/>
            <a:chExt cx="55859" cy="1354667"/>
          </a:xfrm>
        </p:grpSpPr>
        <p:sp>
          <p:nvSpPr>
            <p:cNvPr name="Freeform 3" id="3"/>
            <p:cNvSpPr/>
            <p:nvPr/>
          </p:nvSpPr>
          <p:spPr>
            <a:xfrm flipH="false" flipV="false" rot="0">
              <a:off x="0" y="0"/>
              <a:ext cx="55859" cy="1354667"/>
            </a:xfrm>
            <a:custGeom>
              <a:avLst/>
              <a:gdLst/>
              <a:ahLst/>
              <a:cxnLst/>
              <a:rect r="r" b="b" t="t" l="l"/>
              <a:pathLst>
                <a:path h="1354667" w="55859">
                  <a:moveTo>
                    <a:pt x="0" y="0"/>
                  </a:moveTo>
                  <a:lnTo>
                    <a:pt x="55859" y="0"/>
                  </a:lnTo>
                  <a:lnTo>
                    <a:pt x="55859" y="1354667"/>
                  </a:lnTo>
                  <a:lnTo>
                    <a:pt x="0" y="1354667"/>
                  </a:lnTo>
                  <a:close/>
                </a:path>
              </a:pathLst>
            </a:custGeom>
            <a:solidFill>
              <a:srgbClr val="F9B314"/>
            </a:solidFill>
          </p:spPr>
        </p:sp>
        <p:sp>
          <p:nvSpPr>
            <p:cNvPr name="TextBox 4" id="4"/>
            <p:cNvSpPr txBox="true"/>
            <p:nvPr/>
          </p:nvSpPr>
          <p:spPr>
            <a:xfrm>
              <a:off x="0" y="-38100"/>
              <a:ext cx="55859" cy="13927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1866623"/>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204797" y="6720686"/>
            <a:ext cx="3374136" cy="4114800"/>
          </a:xfrm>
          <a:custGeom>
            <a:avLst/>
            <a:gdLst/>
            <a:ahLst/>
            <a:cxnLst/>
            <a:rect r="r" b="b" t="t" l="l"/>
            <a:pathLst>
              <a:path h="4114800" w="3374136">
                <a:moveTo>
                  <a:pt x="0" y="0"/>
                </a:moveTo>
                <a:lnTo>
                  <a:pt x="3374136" y="0"/>
                </a:lnTo>
                <a:lnTo>
                  <a:pt x="337413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3153115" y="3844290"/>
            <a:ext cx="11981771" cy="2693670"/>
          </a:xfrm>
          <a:prstGeom prst="rect">
            <a:avLst/>
          </a:prstGeom>
        </p:spPr>
        <p:txBody>
          <a:bodyPr anchor="t" rtlCol="false" tIns="0" lIns="0" bIns="0" rIns="0">
            <a:spAutoFit/>
          </a:bodyPr>
          <a:lstStyle/>
          <a:p>
            <a:pPr algn="ctr">
              <a:lnSpc>
                <a:spcPts val="10560"/>
              </a:lnSpc>
            </a:pPr>
            <a:r>
              <a:rPr lang="en-US" b="true" sz="9600">
                <a:solidFill>
                  <a:srgbClr val="1211CA"/>
                </a:solidFill>
                <a:latin typeface="Montserrat Ultra-Bold"/>
                <a:ea typeface="Montserrat Ultra-Bold"/>
                <a:cs typeface="Montserrat Ultra-Bold"/>
                <a:sym typeface="Montserrat Ultra-Bold"/>
              </a:rPr>
              <a:t>MERCI DE VOTRE ATTENTION !</a:t>
            </a:r>
          </a:p>
        </p:txBody>
      </p:sp>
      <p:sp>
        <p:nvSpPr>
          <p:cNvPr name="TextBox 10" id="10"/>
          <p:cNvSpPr txBox="true"/>
          <p:nvPr/>
        </p:nvSpPr>
        <p:spPr>
          <a:xfrm rot="0">
            <a:off x="13769329" y="952500"/>
            <a:ext cx="3489971" cy="622935"/>
          </a:xfrm>
          <a:prstGeom prst="rect">
            <a:avLst/>
          </a:prstGeom>
        </p:spPr>
        <p:txBody>
          <a:bodyPr anchor="t" rtlCol="false" tIns="0" lIns="0" bIns="0" rIns="0">
            <a:spAutoFit/>
          </a:bodyPr>
          <a:lstStyle/>
          <a:p>
            <a:pPr algn="r">
              <a:lnSpc>
                <a:spcPts val="5040"/>
              </a:lnSpc>
            </a:pPr>
            <a:r>
              <a:rPr lang="en-US" b="true" sz="3600">
                <a:solidFill>
                  <a:srgbClr val="101010"/>
                </a:solidFill>
                <a:latin typeface="Montserrat Classic Bold"/>
                <a:ea typeface="Montserrat Classic Bold"/>
                <a:cs typeface="Montserrat Classic Bold"/>
                <a:sym typeface="Montserrat Classic Bold"/>
              </a:rPr>
              <a:t>Bouba. A</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33805" t="0" r="26239" b="0"/>
          <a:stretch>
            <a:fillRect/>
          </a:stretch>
        </p:blipFill>
        <p:spPr>
          <a:xfrm flipH="false" flipV="false" rot="0">
            <a:off x="0" y="0"/>
            <a:ext cx="7210861" cy="10287000"/>
          </a:xfrm>
          <a:prstGeom prst="rect">
            <a:avLst/>
          </a:prstGeom>
        </p:spPr>
      </p:pic>
      <p:sp>
        <p:nvSpPr>
          <p:cNvPr name="TextBox 3" id="3"/>
          <p:cNvSpPr txBox="true"/>
          <p:nvPr/>
        </p:nvSpPr>
        <p:spPr>
          <a:xfrm rot="0">
            <a:off x="8077306" y="1964583"/>
            <a:ext cx="9897283" cy="7293717"/>
          </a:xfrm>
          <a:prstGeom prst="rect">
            <a:avLst/>
          </a:prstGeom>
        </p:spPr>
        <p:txBody>
          <a:bodyPr anchor="t" rtlCol="false" tIns="0" lIns="0" bIns="0" rIns="0">
            <a:spAutoFit/>
          </a:bodyPr>
          <a:lstStyle/>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Introduction</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Neurone biologique et inspiration</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Architecture du Perceptron</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Fonction d’activation</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Algorithme d’apprentissage du perceptron</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Exemples concrets d’application</a:t>
            </a:r>
          </a:p>
          <a:p>
            <a:pPr algn="l" marL="725411" indent="-362706" lvl="1">
              <a:lnSpc>
                <a:spcPts val="6451"/>
              </a:lnSpc>
              <a:buAutoNum type="arabicPeriod" startAt="1"/>
            </a:pPr>
            <a:r>
              <a:rPr lang="en-US" sz="3359">
                <a:solidFill>
                  <a:srgbClr val="8D2DF2"/>
                </a:solidFill>
                <a:latin typeface="Lexend Deca"/>
                <a:ea typeface="Lexend Deca"/>
                <a:cs typeface="Lexend Deca"/>
                <a:sym typeface="Lexend Deca"/>
              </a:rPr>
              <a:t>  Exemple en Python [TP]</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Limites du Perceptron</a:t>
            </a:r>
            <a:r>
              <a:rPr lang="en-US" sz="3359">
                <a:solidFill>
                  <a:srgbClr val="000000"/>
                </a:solidFill>
                <a:latin typeface="Lexend Deca"/>
                <a:ea typeface="Lexend Deca"/>
                <a:cs typeface="Lexend Deca"/>
                <a:sym typeface="Lexend Deca"/>
              </a:rPr>
              <a:t>  </a:t>
            </a:r>
          </a:p>
          <a:p>
            <a:pPr algn="l" marL="725411" indent="-362706" lvl="1">
              <a:lnSpc>
                <a:spcPts val="6451"/>
              </a:lnSpc>
              <a:buAutoNum type="arabicPeriod" startAt="1"/>
            </a:pPr>
            <a:r>
              <a:rPr lang="en-US" sz="3359">
                <a:solidFill>
                  <a:srgbClr val="000000"/>
                </a:solidFill>
                <a:latin typeface="Lexend Deca"/>
                <a:ea typeface="Lexend Deca"/>
                <a:cs typeface="Lexend Deca"/>
                <a:sym typeface="Lexend Deca"/>
              </a:rPr>
              <a:t>  Conclusion</a:t>
            </a:r>
          </a:p>
        </p:txBody>
      </p:sp>
      <p:sp>
        <p:nvSpPr>
          <p:cNvPr name="TextBox 4" id="4"/>
          <p:cNvSpPr txBox="true"/>
          <p:nvPr/>
        </p:nvSpPr>
        <p:spPr>
          <a:xfrm rot="0">
            <a:off x="8077306" y="979693"/>
            <a:ext cx="9181994" cy="862457"/>
          </a:xfrm>
          <a:prstGeom prst="rect">
            <a:avLst/>
          </a:prstGeom>
        </p:spPr>
        <p:txBody>
          <a:bodyPr anchor="t" rtlCol="false" tIns="0" lIns="0" bIns="0" rIns="0">
            <a:spAutoFit/>
          </a:bodyPr>
          <a:lstStyle/>
          <a:p>
            <a:pPr algn="l">
              <a:lnSpc>
                <a:spcPts val="6498"/>
              </a:lnSpc>
            </a:pPr>
            <a:r>
              <a:rPr lang="en-US" sz="6699">
                <a:solidFill>
                  <a:srgbClr val="004AAD"/>
                </a:solidFill>
                <a:latin typeface="League Spartan"/>
                <a:ea typeface="League Spartan"/>
                <a:cs typeface="League Spartan"/>
                <a:sym typeface="League Spartan"/>
              </a:rPr>
              <a:t>Plan</a:t>
            </a:r>
          </a:p>
        </p:txBody>
      </p:sp>
    </p:spTree>
  </p:cSld>
  <p:clrMapOvr>
    <a:masterClrMapping/>
  </p:clrMapOvr>
  <p:transition spd="slow">
    <p:cover dir="ld"/>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304889" y="1858557"/>
            <a:ext cx="4448753" cy="3481149"/>
          </a:xfrm>
          <a:custGeom>
            <a:avLst/>
            <a:gdLst/>
            <a:ahLst/>
            <a:cxnLst/>
            <a:rect r="r" b="b" t="t" l="l"/>
            <a:pathLst>
              <a:path h="3481149" w="4448753">
                <a:moveTo>
                  <a:pt x="0" y="0"/>
                </a:moveTo>
                <a:lnTo>
                  <a:pt x="4448753" y="0"/>
                </a:lnTo>
                <a:lnTo>
                  <a:pt x="4448753" y="3481149"/>
                </a:lnTo>
                <a:lnTo>
                  <a:pt x="0" y="3481149"/>
                </a:lnTo>
                <a:lnTo>
                  <a:pt x="0" y="0"/>
                </a:lnTo>
                <a:close/>
              </a:path>
            </a:pathLst>
          </a:custGeom>
          <a:blipFill>
            <a:blip r:embed="rId2"/>
            <a:stretch>
              <a:fillRect l="0" t="0" r="0" b="0"/>
            </a:stretch>
          </a:blipFill>
        </p:spPr>
      </p:sp>
      <p:sp>
        <p:nvSpPr>
          <p:cNvPr name="Freeform 3" id="3"/>
          <p:cNvSpPr/>
          <p:nvPr/>
        </p:nvSpPr>
        <p:spPr>
          <a:xfrm flipH="false" flipV="false" rot="0">
            <a:off x="13477562" y="7043332"/>
            <a:ext cx="4440861" cy="2784026"/>
          </a:xfrm>
          <a:custGeom>
            <a:avLst/>
            <a:gdLst/>
            <a:ahLst/>
            <a:cxnLst/>
            <a:rect r="r" b="b" t="t" l="l"/>
            <a:pathLst>
              <a:path h="2784026" w="4440861">
                <a:moveTo>
                  <a:pt x="0" y="0"/>
                </a:moveTo>
                <a:lnTo>
                  <a:pt x="4440860" y="0"/>
                </a:lnTo>
                <a:lnTo>
                  <a:pt x="4440860" y="2784026"/>
                </a:lnTo>
                <a:lnTo>
                  <a:pt x="0" y="2784026"/>
                </a:lnTo>
                <a:lnTo>
                  <a:pt x="0" y="0"/>
                </a:lnTo>
                <a:close/>
              </a:path>
            </a:pathLst>
          </a:custGeom>
          <a:blipFill>
            <a:blip r:embed="rId3"/>
            <a:stretch>
              <a:fillRect l="0" t="0" r="0" b="0"/>
            </a:stretch>
          </a:blipFill>
        </p:spPr>
      </p:sp>
      <p:sp>
        <p:nvSpPr>
          <p:cNvPr name="TextBox 4" id="4"/>
          <p:cNvSpPr txBox="true"/>
          <p:nvPr/>
        </p:nvSpPr>
        <p:spPr>
          <a:xfrm rot="0">
            <a:off x="652059" y="619125"/>
            <a:ext cx="7522641" cy="866775"/>
          </a:xfrm>
          <a:prstGeom prst="rect">
            <a:avLst/>
          </a:prstGeom>
        </p:spPr>
        <p:txBody>
          <a:bodyPr anchor="t" rtlCol="false" tIns="0" lIns="0" bIns="0" rIns="0">
            <a:spAutoFit/>
          </a:bodyPr>
          <a:lstStyle/>
          <a:p>
            <a:pPr algn="l" marL="0" indent="0" lvl="0">
              <a:lnSpc>
                <a:spcPts val="6600"/>
              </a:lnSpc>
              <a:spcBef>
                <a:spcPct val="0"/>
              </a:spcBef>
            </a:pPr>
            <a:r>
              <a:rPr lang="en-US" sz="6000">
                <a:solidFill>
                  <a:srgbClr val="5E17EB"/>
                </a:solidFill>
                <a:latin typeface="Etna Sans Serif"/>
                <a:ea typeface="Etna Sans Serif"/>
                <a:cs typeface="Etna Sans Serif"/>
                <a:sym typeface="Etna Sans Serif"/>
              </a:rPr>
              <a:t>1</a:t>
            </a:r>
            <a:r>
              <a:rPr lang="en-US" sz="6000" strike="noStrike" u="none">
                <a:solidFill>
                  <a:srgbClr val="5E17EB"/>
                </a:solidFill>
                <a:latin typeface="Etna Sans Serif"/>
                <a:ea typeface="Etna Sans Serif"/>
                <a:cs typeface="Etna Sans Serif"/>
                <a:sym typeface="Etna Sans Serif"/>
              </a:rPr>
              <a:t> - INTRODUCTION </a:t>
            </a:r>
          </a:p>
        </p:txBody>
      </p:sp>
      <p:sp>
        <p:nvSpPr>
          <p:cNvPr name="TextBox 5" id="5"/>
          <p:cNvSpPr txBox="true"/>
          <p:nvPr/>
        </p:nvSpPr>
        <p:spPr>
          <a:xfrm rot="0">
            <a:off x="652059" y="1753782"/>
            <a:ext cx="12346486" cy="2930525"/>
          </a:xfrm>
          <a:prstGeom prst="rect">
            <a:avLst/>
          </a:prstGeom>
        </p:spPr>
        <p:txBody>
          <a:bodyPr anchor="t" rtlCol="false" tIns="0" lIns="0" bIns="0" rIns="0">
            <a:spAutoFit/>
          </a:bodyPr>
          <a:lstStyle/>
          <a:p>
            <a:pPr algn="just">
              <a:lnSpc>
                <a:spcPts val="3324"/>
              </a:lnSpc>
            </a:pPr>
            <a:r>
              <a:rPr lang="en-US" sz="2499">
                <a:solidFill>
                  <a:srgbClr val="000000"/>
                </a:solidFill>
                <a:latin typeface="Lexend Deca"/>
                <a:ea typeface="Lexend Deca"/>
                <a:cs typeface="Lexend Deca"/>
                <a:sym typeface="Lexend Deca"/>
              </a:rPr>
              <a:t>Un perceptron est un </a:t>
            </a:r>
            <a:r>
              <a:rPr lang="en-US" sz="2499">
                <a:solidFill>
                  <a:srgbClr val="E83F3F"/>
                </a:solidFill>
                <a:latin typeface="Lexend Deca"/>
                <a:ea typeface="Lexend Deca"/>
                <a:cs typeface="Lexend Deca"/>
                <a:sym typeface="Lexend Deca"/>
              </a:rPr>
              <a:t>algorithme d'apprentissage automatique</a:t>
            </a:r>
            <a:r>
              <a:rPr lang="en-US" sz="2499">
                <a:solidFill>
                  <a:srgbClr val="000000"/>
                </a:solidFill>
                <a:latin typeface="Lexend Deca"/>
                <a:ea typeface="Lexend Deca"/>
                <a:cs typeface="Lexend Deca"/>
                <a:sym typeface="Lexend Deca"/>
              </a:rPr>
              <a:t> développé pour la classification binaire. Il s'agit d'une simplification d'un </a:t>
            </a:r>
            <a:r>
              <a:rPr lang="en-US" sz="2499">
                <a:solidFill>
                  <a:srgbClr val="E83F3F"/>
                </a:solidFill>
                <a:latin typeface="Lexend Deca"/>
                <a:ea typeface="Lexend Deca"/>
                <a:cs typeface="Lexend Deca"/>
                <a:sym typeface="Lexend Deca"/>
              </a:rPr>
              <a:t>neurone biologique</a:t>
            </a:r>
            <a:r>
              <a:rPr lang="en-US" sz="2499">
                <a:solidFill>
                  <a:srgbClr val="000000"/>
                </a:solidFill>
                <a:latin typeface="Lexend Deca"/>
                <a:ea typeface="Lexend Deca"/>
                <a:cs typeface="Lexend Deca"/>
                <a:sym typeface="Lexend Deca"/>
              </a:rPr>
              <a:t>, conçue pour imiter la manière dont le cerveau traite l'information. Le perceptron prend plusieurs entrées, les pèse individuellement, les somme et passe le résultat à travers une fonction d'activation pour produire une sortie. Cette sortie peut ensuite être utilisée pour classer une donnée dans une des deux catégories possibles.</a:t>
            </a:r>
          </a:p>
        </p:txBody>
      </p:sp>
      <p:sp>
        <p:nvSpPr>
          <p:cNvPr name="TextBox 6" id="6"/>
          <p:cNvSpPr txBox="true"/>
          <p:nvPr/>
        </p:nvSpPr>
        <p:spPr>
          <a:xfrm rot="0">
            <a:off x="652059" y="4951007"/>
            <a:ext cx="17101583" cy="2092325"/>
          </a:xfrm>
          <a:prstGeom prst="rect">
            <a:avLst/>
          </a:prstGeom>
        </p:spPr>
        <p:txBody>
          <a:bodyPr anchor="t" rtlCol="false" tIns="0" lIns="0" bIns="0" rIns="0">
            <a:spAutoFit/>
          </a:bodyPr>
          <a:lstStyle/>
          <a:p>
            <a:pPr algn="just" marL="0" indent="0" lvl="0">
              <a:lnSpc>
                <a:spcPts val="3324"/>
              </a:lnSpc>
              <a:spcBef>
                <a:spcPct val="0"/>
              </a:spcBef>
            </a:pPr>
            <a:r>
              <a:rPr lang="en-US" sz="2499" strike="noStrike" u="none">
                <a:solidFill>
                  <a:srgbClr val="000000"/>
                </a:solidFill>
                <a:latin typeface="Lexend Deca"/>
                <a:ea typeface="Lexend Deca"/>
                <a:cs typeface="Lexend Deca"/>
                <a:sym typeface="Lexend Deca"/>
              </a:rPr>
              <a:t>Le perceptron a été introduit pour la première fois par</a:t>
            </a:r>
            <a:r>
              <a:rPr lang="en-US" sz="2499" strike="noStrike" u="none">
                <a:solidFill>
                  <a:srgbClr val="209838"/>
                </a:solidFill>
                <a:latin typeface="Lexend Deca"/>
                <a:ea typeface="Lexend Deca"/>
                <a:cs typeface="Lexend Deca"/>
                <a:sym typeface="Lexend Deca"/>
              </a:rPr>
              <a:t> Frank Rosenblatt </a:t>
            </a:r>
            <a:r>
              <a:rPr lang="en-US" sz="2499" strike="noStrike" u="none">
                <a:solidFill>
                  <a:srgbClr val="000000"/>
                </a:solidFill>
                <a:latin typeface="Lexend Deca"/>
                <a:ea typeface="Lexend Deca"/>
                <a:cs typeface="Lexend Deca"/>
                <a:sym typeface="Lexend Deca"/>
              </a:rPr>
              <a:t>en </a:t>
            </a:r>
          </a:p>
          <a:p>
            <a:pPr algn="just" marL="0" indent="0" lvl="0">
              <a:lnSpc>
                <a:spcPts val="3324"/>
              </a:lnSpc>
              <a:spcBef>
                <a:spcPct val="0"/>
              </a:spcBef>
            </a:pPr>
            <a:r>
              <a:rPr lang="en-US" sz="2499" strike="noStrike" u="none">
                <a:solidFill>
                  <a:srgbClr val="209838"/>
                </a:solidFill>
                <a:latin typeface="Lexend Deca"/>
                <a:ea typeface="Lexend Deca"/>
                <a:cs typeface="Lexend Deca"/>
                <a:sym typeface="Lexend Deca"/>
              </a:rPr>
              <a:t>1957</a:t>
            </a:r>
            <a:r>
              <a:rPr lang="en-US" sz="2499" strike="noStrike" u="none">
                <a:solidFill>
                  <a:srgbClr val="000000"/>
                </a:solidFill>
                <a:latin typeface="Lexend Deca"/>
                <a:ea typeface="Lexend Deca"/>
                <a:cs typeface="Lexend Deca"/>
                <a:sym typeface="Lexend Deca"/>
              </a:rPr>
              <a:t>. Bien qu'il soit considéré comme simple par rapport aux modèles de machine learning actuels, le perceptron a jeté les bases de ce qui allait devenir le </a:t>
            </a:r>
            <a:r>
              <a:rPr lang="en-US" sz="2499" strike="noStrike" u="none">
                <a:solidFill>
                  <a:srgbClr val="E83F3F"/>
                </a:solidFill>
                <a:latin typeface="Lexend Deca"/>
                <a:ea typeface="Lexend Deca"/>
                <a:cs typeface="Lexend Deca"/>
                <a:sym typeface="Lexend Deca"/>
              </a:rPr>
              <a:t>Deep Learning</a:t>
            </a:r>
            <a:r>
              <a:rPr lang="en-US" sz="2499" strike="noStrike" u="none">
                <a:solidFill>
                  <a:srgbClr val="000000"/>
                </a:solidFill>
                <a:latin typeface="Lexend Deca"/>
                <a:ea typeface="Lexend Deca"/>
                <a:cs typeface="Lexend Deca"/>
                <a:sym typeface="Lexend Deca"/>
              </a:rPr>
              <a:t>. C'est un outil essentiel dans la boîte à outils de tout ingénieur en machine learning, et la compréhension de son fonctionnement peut aider à comprendre des modèles plus avancés.</a:t>
            </a:r>
          </a:p>
        </p:txBody>
      </p:sp>
      <p:sp>
        <p:nvSpPr>
          <p:cNvPr name="TextBox 7" id="7"/>
          <p:cNvSpPr txBox="true"/>
          <p:nvPr/>
        </p:nvSpPr>
        <p:spPr>
          <a:xfrm rot="0">
            <a:off x="652059" y="7366674"/>
            <a:ext cx="12346486" cy="2505075"/>
          </a:xfrm>
          <a:prstGeom prst="rect">
            <a:avLst/>
          </a:prstGeom>
        </p:spPr>
        <p:txBody>
          <a:bodyPr anchor="t" rtlCol="false" tIns="0" lIns="0" bIns="0" rIns="0">
            <a:spAutoFit/>
          </a:bodyPr>
          <a:lstStyle/>
          <a:p>
            <a:pPr algn="just" marL="0" indent="0" lvl="0">
              <a:lnSpc>
                <a:spcPts val="3374"/>
              </a:lnSpc>
            </a:pPr>
            <a:r>
              <a:rPr lang="en-US" sz="2499" strike="noStrike" u="none">
                <a:solidFill>
                  <a:srgbClr val="000000"/>
                </a:solidFill>
                <a:latin typeface="Lexend Deca"/>
                <a:ea typeface="Lexend Deca"/>
                <a:cs typeface="Lexend Deca"/>
                <a:sym typeface="Lexend Deca"/>
              </a:rPr>
              <a:t>Le Perceptron original a été conçu pour prendre un certain nombre d'entrées binaires et produire une sortie binaire (0 ou 1).</a:t>
            </a:r>
          </a:p>
          <a:p>
            <a:pPr algn="just" marL="0" indent="0" lvl="0">
              <a:lnSpc>
                <a:spcPts val="3374"/>
              </a:lnSpc>
            </a:pPr>
          </a:p>
          <a:p>
            <a:pPr algn="just" marL="0" indent="0" lvl="0">
              <a:lnSpc>
                <a:spcPts val="3374"/>
              </a:lnSpc>
            </a:pPr>
            <a:r>
              <a:rPr lang="en-US" sz="2499" strike="noStrike" u="none">
                <a:solidFill>
                  <a:srgbClr val="000000"/>
                </a:solidFill>
                <a:latin typeface="Lexend Deca"/>
                <a:ea typeface="Lexend Deca"/>
                <a:cs typeface="Lexend Deca"/>
                <a:sym typeface="Lexend Deca"/>
              </a:rPr>
              <a:t>L'idée était d'utiliser des poids différents pour représenter l'importance de chaque entrée, et que la somme des valeurs soit supérieure à une valeur seuil avant de prendre une décision comme oui ou non (vrai ou faux) (0 ou 1).</a:t>
            </a:r>
          </a:p>
        </p:txBody>
      </p:sp>
      <p:sp>
        <p:nvSpPr>
          <p:cNvPr name="TextBox 8" id="8"/>
          <p:cNvSpPr txBox="true"/>
          <p:nvPr/>
        </p:nvSpPr>
        <p:spPr>
          <a:xfrm rot="0">
            <a:off x="17753642" y="9617807"/>
            <a:ext cx="185976"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3</a:t>
            </a:r>
          </a:p>
        </p:txBody>
      </p:sp>
    </p:spTree>
  </p:cSld>
  <p:clrMapOvr>
    <a:masterClrMapping/>
  </p:clrMapOvr>
  <p:transition spd="slow">
    <p:wipe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9662326" y="4113446"/>
            <a:ext cx="7738326" cy="4091640"/>
          </a:xfrm>
          <a:custGeom>
            <a:avLst/>
            <a:gdLst/>
            <a:ahLst/>
            <a:cxnLst/>
            <a:rect r="r" b="b" t="t" l="l"/>
            <a:pathLst>
              <a:path h="4091640" w="7738326">
                <a:moveTo>
                  <a:pt x="0" y="0"/>
                </a:moveTo>
                <a:lnTo>
                  <a:pt x="7738326" y="0"/>
                </a:lnTo>
                <a:lnTo>
                  <a:pt x="7738326" y="4091640"/>
                </a:lnTo>
                <a:lnTo>
                  <a:pt x="0" y="40916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023997">
            <a:off x="16409098" y="5055373"/>
            <a:ext cx="1700405" cy="1726299"/>
          </a:xfrm>
          <a:custGeom>
            <a:avLst/>
            <a:gdLst/>
            <a:ahLst/>
            <a:cxnLst/>
            <a:rect r="r" b="b" t="t" l="l"/>
            <a:pathLst>
              <a:path h="1726299" w="1700405">
                <a:moveTo>
                  <a:pt x="0" y="0"/>
                </a:moveTo>
                <a:lnTo>
                  <a:pt x="1700404" y="0"/>
                </a:lnTo>
                <a:lnTo>
                  <a:pt x="1700404" y="1726299"/>
                </a:lnTo>
                <a:lnTo>
                  <a:pt x="0" y="1726299"/>
                </a:lnTo>
                <a:lnTo>
                  <a:pt x="0" y="0"/>
                </a:lnTo>
                <a:close/>
              </a:path>
            </a:pathLst>
          </a:custGeom>
          <a:blipFill>
            <a:blip r:embed="rId4"/>
            <a:stretch>
              <a:fillRect l="0" t="0" r="0" b="0"/>
            </a:stretch>
          </a:blipFill>
        </p:spPr>
      </p:sp>
      <p:sp>
        <p:nvSpPr>
          <p:cNvPr name="TextBox 4" id="4"/>
          <p:cNvSpPr txBox="true"/>
          <p:nvPr/>
        </p:nvSpPr>
        <p:spPr>
          <a:xfrm rot="0">
            <a:off x="669778" y="3638013"/>
            <a:ext cx="9118911" cy="5960745"/>
          </a:xfrm>
          <a:prstGeom prst="rect">
            <a:avLst/>
          </a:prstGeom>
        </p:spPr>
        <p:txBody>
          <a:bodyPr anchor="t" rtlCol="false" tIns="0" lIns="0" bIns="0" rIns="0">
            <a:spAutoFit/>
          </a:bodyPr>
          <a:lstStyle/>
          <a:p>
            <a:pPr algn="just" marL="561344" indent="-280672" lvl="1">
              <a:lnSpc>
                <a:spcPts val="3640"/>
              </a:lnSpc>
              <a:buFont typeface="Arial"/>
              <a:buChar char="•"/>
            </a:pPr>
            <a:r>
              <a:rPr lang="en-US" sz="2600">
                <a:solidFill>
                  <a:srgbClr val="FA505C"/>
                </a:solidFill>
                <a:latin typeface="Lexend Deca"/>
                <a:ea typeface="Lexend Deca"/>
                <a:cs typeface="Lexend Deca"/>
                <a:sym typeface="Lexend Deca"/>
              </a:rPr>
              <a:t>Dendrites :</a:t>
            </a:r>
            <a:r>
              <a:rPr lang="en-US" sz="2600">
                <a:solidFill>
                  <a:srgbClr val="000000"/>
                </a:solidFill>
                <a:latin typeface="Lexend Deca"/>
                <a:ea typeface="Lexend Deca"/>
                <a:cs typeface="Lexend Deca"/>
                <a:sym typeface="Lexend Deca"/>
              </a:rPr>
              <a:t> Ces structures reçoivent les signaux provenant d’autres neurones. Elles jouent le rôle d’antennes, captant l’information.</a:t>
            </a:r>
          </a:p>
          <a:p>
            <a:pPr algn="just" marL="561344" indent="-280672" lvl="1">
              <a:lnSpc>
                <a:spcPts val="3640"/>
              </a:lnSpc>
              <a:buFont typeface="Arial"/>
              <a:buChar char="•"/>
            </a:pPr>
            <a:r>
              <a:rPr lang="en-US" sz="2600">
                <a:solidFill>
                  <a:srgbClr val="FA505C"/>
                </a:solidFill>
                <a:latin typeface="Lexend Deca"/>
                <a:ea typeface="Lexend Deca"/>
                <a:cs typeface="Lexend Deca"/>
                <a:sym typeface="Lexend Deca"/>
              </a:rPr>
              <a:t>Corps cellulaire (soma) :</a:t>
            </a:r>
            <a:r>
              <a:rPr lang="en-US" sz="2600">
                <a:solidFill>
                  <a:srgbClr val="000000"/>
                </a:solidFill>
                <a:latin typeface="Lexend Deca"/>
                <a:ea typeface="Lexend Deca"/>
                <a:cs typeface="Lexend Deca"/>
                <a:sym typeface="Lexend Deca"/>
              </a:rPr>
              <a:t> Il intègre et traite les signaux reçus. C’est le centre de calcul qui décide si le neurone doit envoyer un signal.</a:t>
            </a:r>
          </a:p>
          <a:p>
            <a:pPr algn="just" marL="561344" indent="-280672" lvl="1">
              <a:lnSpc>
                <a:spcPts val="3640"/>
              </a:lnSpc>
              <a:buFont typeface="Arial"/>
              <a:buChar char="•"/>
            </a:pPr>
            <a:r>
              <a:rPr lang="en-US" sz="2600">
                <a:solidFill>
                  <a:srgbClr val="FA505C"/>
                </a:solidFill>
                <a:latin typeface="Lexend Deca"/>
                <a:ea typeface="Lexend Deca"/>
                <a:cs typeface="Lexend Deca"/>
                <a:sym typeface="Lexend Deca"/>
              </a:rPr>
              <a:t>Axone : </a:t>
            </a:r>
            <a:r>
              <a:rPr lang="en-US" sz="2600">
                <a:solidFill>
                  <a:srgbClr val="000000"/>
                </a:solidFill>
                <a:latin typeface="Lexend Deca"/>
                <a:ea typeface="Lexend Deca"/>
                <a:cs typeface="Lexend Deca"/>
                <a:sym typeface="Lexend Deca"/>
              </a:rPr>
              <a:t>Une fois la décision prise, le signal est transmis via l’axone, qui agit comme un câble de transmission.</a:t>
            </a:r>
          </a:p>
          <a:p>
            <a:pPr algn="just" marL="561344" indent="-280672" lvl="1">
              <a:lnSpc>
                <a:spcPts val="3640"/>
              </a:lnSpc>
              <a:buFont typeface="Arial"/>
              <a:buChar char="•"/>
            </a:pPr>
            <a:r>
              <a:rPr lang="en-US" sz="2600">
                <a:solidFill>
                  <a:srgbClr val="FA505C"/>
                </a:solidFill>
                <a:latin typeface="Lexend Deca"/>
                <a:ea typeface="Lexend Deca"/>
                <a:cs typeface="Lexend Deca"/>
                <a:sym typeface="Lexend Deca"/>
              </a:rPr>
              <a:t>Synapse : </a:t>
            </a:r>
            <a:r>
              <a:rPr lang="en-US" sz="2600">
                <a:solidFill>
                  <a:srgbClr val="000000"/>
                </a:solidFill>
                <a:latin typeface="Lexend Deca"/>
                <a:ea typeface="Lexend Deca"/>
                <a:cs typeface="Lexend Deca"/>
                <a:sym typeface="Lexend Deca"/>
              </a:rPr>
              <a:t>La connexion entre les neurones, permettant le transfert du signal d’un neurone à l’autre.</a:t>
            </a:r>
          </a:p>
          <a:p>
            <a:pPr algn="just">
              <a:lnSpc>
                <a:spcPts val="3920"/>
              </a:lnSpc>
              <a:spcBef>
                <a:spcPct val="0"/>
              </a:spcBef>
            </a:pPr>
          </a:p>
        </p:txBody>
      </p:sp>
      <p:sp>
        <p:nvSpPr>
          <p:cNvPr name="Freeform 5" id="5"/>
          <p:cNvSpPr/>
          <p:nvPr/>
        </p:nvSpPr>
        <p:spPr>
          <a:xfrm flipH="false" flipV="false" rot="8282240">
            <a:off x="15047377" y="1930696"/>
            <a:ext cx="1420181" cy="930219"/>
          </a:xfrm>
          <a:custGeom>
            <a:avLst/>
            <a:gdLst/>
            <a:ahLst/>
            <a:cxnLst/>
            <a:rect r="r" b="b" t="t" l="l"/>
            <a:pathLst>
              <a:path h="930219" w="1420181">
                <a:moveTo>
                  <a:pt x="0" y="0"/>
                </a:moveTo>
                <a:lnTo>
                  <a:pt x="1420181" y="0"/>
                </a:lnTo>
                <a:lnTo>
                  <a:pt x="1420181" y="930219"/>
                </a:lnTo>
                <a:lnTo>
                  <a:pt x="0" y="9302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1116950" y="3947967"/>
            <a:ext cx="1555711" cy="340312"/>
          </a:xfrm>
          <a:custGeom>
            <a:avLst/>
            <a:gdLst/>
            <a:ahLst/>
            <a:cxnLst/>
            <a:rect r="r" b="b" t="t" l="l"/>
            <a:pathLst>
              <a:path h="340312" w="1555711">
                <a:moveTo>
                  <a:pt x="0" y="0"/>
                </a:moveTo>
                <a:lnTo>
                  <a:pt x="1555711" y="0"/>
                </a:lnTo>
                <a:lnTo>
                  <a:pt x="1555711" y="340312"/>
                </a:lnTo>
                <a:lnTo>
                  <a:pt x="0" y="3403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10128375">
            <a:off x="14790540" y="8566834"/>
            <a:ext cx="954352" cy="223080"/>
          </a:xfrm>
          <a:custGeom>
            <a:avLst/>
            <a:gdLst/>
            <a:ahLst/>
            <a:cxnLst/>
            <a:rect r="r" b="b" t="t" l="l"/>
            <a:pathLst>
              <a:path h="223080" w="954352">
                <a:moveTo>
                  <a:pt x="0" y="0"/>
                </a:moveTo>
                <a:lnTo>
                  <a:pt x="954352" y="0"/>
                </a:lnTo>
                <a:lnTo>
                  <a:pt x="954352" y="223080"/>
                </a:lnTo>
                <a:lnTo>
                  <a:pt x="0" y="22308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5984016">
            <a:off x="11544622" y="6430961"/>
            <a:ext cx="2994232" cy="638769"/>
          </a:xfrm>
          <a:custGeom>
            <a:avLst/>
            <a:gdLst/>
            <a:ahLst/>
            <a:cxnLst/>
            <a:rect r="r" b="b" t="t" l="l"/>
            <a:pathLst>
              <a:path h="638769" w="2994232">
                <a:moveTo>
                  <a:pt x="0" y="0"/>
                </a:moveTo>
                <a:lnTo>
                  <a:pt x="2994232" y="0"/>
                </a:lnTo>
                <a:lnTo>
                  <a:pt x="2994232" y="638770"/>
                </a:lnTo>
                <a:lnTo>
                  <a:pt x="0" y="63877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9" id="9"/>
          <p:cNvSpPr txBox="true"/>
          <p:nvPr/>
        </p:nvSpPr>
        <p:spPr>
          <a:xfrm rot="0">
            <a:off x="669778" y="619125"/>
            <a:ext cx="14172486" cy="866775"/>
          </a:xfrm>
          <a:prstGeom prst="rect">
            <a:avLst/>
          </a:prstGeom>
        </p:spPr>
        <p:txBody>
          <a:bodyPr anchor="t" rtlCol="false" tIns="0" lIns="0" bIns="0" rIns="0">
            <a:spAutoFit/>
          </a:bodyPr>
          <a:lstStyle/>
          <a:p>
            <a:pPr algn="l" marL="0" indent="0" lvl="0">
              <a:lnSpc>
                <a:spcPts val="6600"/>
              </a:lnSpc>
              <a:spcBef>
                <a:spcPct val="0"/>
              </a:spcBef>
            </a:pPr>
            <a:r>
              <a:rPr lang="en-US" sz="6000">
                <a:solidFill>
                  <a:srgbClr val="5E17EB"/>
                </a:solidFill>
                <a:latin typeface="Etna Sans Serif"/>
                <a:ea typeface="Etna Sans Serif"/>
                <a:cs typeface="Etna Sans Serif"/>
                <a:sym typeface="Etna Sans Serif"/>
              </a:rPr>
              <a:t>2</a:t>
            </a:r>
            <a:r>
              <a:rPr lang="en-US" sz="6000" strike="noStrike" u="none">
                <a:solidFill>
                  <a:srgbClr val="5E17EB"/>
                </a:solidFill>
                <a:latin typeface="Etna Sans Serif"/>
                <a:ea typeface="Etna Sans Serif"/>
                <a:cs typeface="Etna Sans Serif"/>
                <a:sym typeface="Etna Sans Serif"/>
              </a:rPr>
              <a:t> - NEURONE BIOLOGIQUE ET INSPIRATION</a:t>
            </a:r>
          </a:p>
        </p:txBody>
      </p:sp>
      <p:sp>
        <p:nvSpPr>
          <p:cNvPr name="TextBox 10" id="10"/>
          <p:cNvSpPr txBox="true"/>
          <p:nvPr/>
        </p:nvSpPr>
        <p:spPr>
          <a:xfrm rot="0">
            <a:off x="15935444" y="2348180"/>
            <a:ext cx="1323856" cy="405764"/>
          </a:xfrm>
          <a:prstGeom prst="rect">
            <a:avLst/>
          </a:prstGeom>
        </p:spPr>
        <p:txBody>
          <a:bodyPr anchor="t" rtlCol="false" tIns="0" lIns="0" bIns="0" rIns="0">
            <a:spAutoFit/>
          </a:bodyPr>
          <a:lstStyle/>
          <a:p>
            <a:pPr algn="ctr">
              <a:lnSpc>
                <a:spcPts val="3360"/>
              </a:lnSpc>
              <a:spcBef>
                <a:spcPct val="0"/>
              </a:spcBef>
            </a:pPr>
            <a:r>
              <a:rPr lang="en-US" sz="2400">
                <a:solidFill>
                  <a:srgbClr val="000000"/>
                </a:solidFill>
                <a:latin typeface="Etna Sans Serif"/>
                <a:ea typeface="Etna Sans Serif"/>
                <a:cs typeface="Etna Sans Serif"/>
                <a:sym typeface="Etna Sans Serif"/>
              </a:rPr>
              <a:t>Dendrites</a:t>
            </a:r>
          </a:p>
        </p:txBody>
      </p:sp>
      <p:sp>
        <p:nvSpPr>
          <p:cNvPr name="TextBox 11" id="11"/>
          <p:cNvSpPr txBox="true"/>
          <p:nvPr/>
        </p:nvSpPr>
        <p:spPr>
          <a:xfrm rot="0">
            <a:off x="10255414" y="3826048"/>
            <a:ext cx="766286" cy="405764"/>
          </a:xfrm>
          <a:prstGeom prst="rect">
            <a:avLst/>
          </a:prstGeom>
        </p:spPr>
        <p:txBody>
          <a:bodyPr anchor="t" rtlCol="false" tIns="0" lIns="0" bIns="0" rIns="0">
            <a:spAutoFit/>
          </a:bodyPr>
          <a:lstStyle/>
          <a:p>
            <a:pPr algn="ctr" marL="0" indent="0" lvl="0">
              <a:lnSpc>
                <a:spcPts val="3360"/>
              </a:lnSpc>
              <a:spcBef>
                <a:spcPct val="0"/>
              </a:spcBef>
            </a:pPr>
            <a:r>
              <a:rPr lang="en-US" sz="2400" strike="noStrike" u="none">
                <a:solidFill>
                  <a:srgbClr val="000000"/>
                </a:solidFill>
                <a:latin typeface="Etna Sans Serif"/>
                <a:ea typeface="Etna Sans Serif"/>
                <a:cs typeface="Etna Sans Serif"/>
                <a:sym typeface="Etna Sans Serif"/>
              </a:rPr>
              <a:t>soma</a:t>
            </a:r>
          </a:p>
        </p:txBody>
      </p:sp>
      <p:sp>
        <p:nvSpPr>
          <p:cNvPr name="TextBox 12" id="12"/>
          <p:cNvSpPr txBox="true"/>
          <p:nvPr/>
        </p:nvSpPr>
        <p:spPr>
          <a:xfrm rot="0">
            <a:off x="11777668" y="6702721"/>
            <a:ext cx="894993" cy="405764"/>
          </a:xfrm>
          <a:prstGeom prst="rect">
            <a:avLst/>
          </a:prstGeom>
        </p:spPr>
        <p:txBody>
          <a:bodyPr anchor="t" rtlCol="false" tIns="0" lIns="0" bIns="0" rIns="0">
            <a:spAutoFit/>
          </a:bodyPr>
          <a:lstStyle/>
          <a:p>
            <a:pPr algn="ctr" marL="0" indent="0" lvl="0">
              <a:lnSpc>
                <a:spcPts val="3360"/>
              </a:lnSpc>
              <a:spcBef>
                <a:spcPct val="0"/>
              </a:spcBef>
            </a:pPr>
            <a:r>
              <a:rPr lang="en-US" sz="2400" strike="noStrike" u="none">
                <a:solidFill>
                  <a:srgbClr val="000000"/>
                </a:solidFill>
                <a:latin typeface="Etna Sans Serif"/>
                <a:ea typeface="Etna Sans Serif"/>
                <a:cs typeface="Etna Sans Serif"/>
                <a:sym typeface="Etna Sans Serif"/>
              </a:rPr>
              <a:t>Axone</a:t>
            </a:r>
          </a:p>
        </p:txBody>
      </p:sp>
      <p:sp>
        <p:nvSpPr>
          <p:cNvPr name="TextBox 13" id="13"/>
          <p:cNvSpPr txBox="true"/>
          <p:nvPr/>
        </p:nvSpPr>
        <p:spPr>
          <a:xfrm rot="0">
            <a:off x="15766992" y="8263085"/>
            <a:ext cx="1178362" cy="405764"/>
          </a:xfrm>
          <a:prstGeom prst="rect">
            <a:avLst/>
          </a:prstGeom>
        </p:spPr>
        <p:txBody>
          <a:bodyPr anchor="t" rtlCol="false" tIns="0" lIns="0" bIns="0" rIns="0">
            <a:spAutoFit/>
          </a:bodyPr>
          <a:lstStyle/>
          <a:p>
            <a:pPr algn="ctr" marL="0" indent="0" lvl="0">
              <a:lnSpc>
                <a:spcPts val="3360"/>
              </a:lnSpc>
              <a:spcBef>
                <a:spcPct val="0"/>
              </a:spcBef>
            </a:pPr>
            <a:r>
              <a:rPr lang="en-US" sz="2400" strike="noStrike" u="none">
                <a:solidFill>
                  <a:srgbClr val="000000"/>
                </a:solidFill>
                <a:latin typeface="Etna Sans Serif"/>
                <a:ea typeface="Etna Sans Serif"/>
                <a:cs typeface="Etna Sans Serif"/>
                <a:sym typeface="Etna Sans Serif"/>
              </a:rPr>
              <a:t>Synapse</a:t>
            </a:r>
          </a:p>
        </p:txBody>
      </p:sp>
      <p:sp>
        <p:nvSpPr>
          <p:cNvPr name="TextBox 14" id="14"/>
          <p:cNvSpPr txBox="true"/>
          <p:nvPr/>
        </p:nvSpPr>
        <p:spPr>
          <a:xfrm rot="0">
            <a:off x="669778" y="2433905"/>
            <a:ext cx="8927522" cy="461010"/>
          </a:xfrm>
          <a:prstGeom prst="rect">
            <a:avLst/>
          </a:prstGeom>
        </p:spPr>
        <p:txBody>
          <a:bodyPr anchor="t" rtlCol="false" tIns="0" lIns="0" bIns="0" rIns="0">
            <a:spAutoFit/>
          </a:bodyPr>
          <a:lstStyle/>
          <a:p>
            <a:pPr algn="l" marL="0" indent="0" lvl="0">
              <a:lnSpc>
                <a:spcPts val="3630"/>
              </a:lnSpc>
              <a:spcBef>
                <a:spcPct val="0"/>
              </a:spcBef>
            </a:pPr>
            <a:r>
              <a:rPr lang="en-US" sz="3300" strike="noStrike" u="none">
                <a:solidFill>
                  <a:srgbClr val="209838"/>
                </a:solidFill>
                <a:latin typeface="Etna Sans Serif"/>
                <a:ea typeface="Etna Sans Serif"/>
                <a:cs typeface="Etna Sans Serif"/>
                <a:sym typeface="Etna Sans Serif"/>
              </a:rPr>
              <a:t>Comment fonctionne un neurone biologique ?</a:t>
            </a:r>
          </a:p>
        </p:txBody>
      </p:sp>
      <p:sp>
        <p:nvSpPr>
          <p:cNvPr name="TextBox 15" id="15"/>
          <p:cNvSpPr txBox="true"/>
          <p:nvPr/>
        </p:nvSpPr>
        <p:spPr>
          <a:xfrm rot="0">
            <a:off x="17741617" y="9617807"/>
            <a:ext cx="210026"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4</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529471" y="5795322"/>
            <a:ext cx="9203289" cy="4613149"/>
          </a:xfrm>
          <a:custGeom>
            <a:avLst/>
            <a:gdLst/>
            <a:ahLst/>
            <a:cxnLst/>
            <a:rect r="r" b="b" t="t" l="l"/>
            <a:pathLst>
              <a:path h="4613149" w="9203289">
                <a:moveTo>
                  <a:pt x="0" y="0"/>
                </a:moveTo>
                <a:lnTo>
                  <a:pt x="9203289" y="0"/>
                </a:lnTo>
                <a:lnTo>
                  <a:pt x="9203289" y="4613148"/>
                </a:lnTo>
                <a:lnTo>
                  <a:pt x="0" y="4613148"/>
                </a:lnTo>
                <a:lnTo>
                  <a:pt x="0" y="0"/>
                </a:lnTo>
                <a:close/>
              </a:path>
            </a:pathLst>
          </a:custGeom>
          <a:blipFill>
            <a:blip r:embed="rId2"/>
            <a:stretch>
              <a:fillRect l="0" t="0" r="0" b="0"/>
            </a:stretch>
          </a:blipFill>
        </p:spPr>
      </p:sp>
      <p:sp>
        <p:nvSpPr>
          <p:cNvPr name="TextBox 3" id="3"/>
          <p:cNvSpPr txBox="true"/>
          <p:nvPr/>
        </p:nvSpPr>
        <p:spPr>
          <a:xfrm rot="0">
            <a:off x="669778" y="619125"/>
            <a:ext cx="14172486" cy="866775"/>
          </a:xfrm>
          <a:prstGeom prst="rect">
            <a:avLst/>
          </a:prstGeom>
        </p:spPr>
        <p:txBody>
          <a:bodyPr anchor="t" rtlCol="false" tIns="0" lIns="0" bIns="0" rIns="0">
            <a:spAutoFit/>
          </a:bodyPr>
          <a:lstStyle/>
          <a:p>
            <a:pPr algn="l" marL="0" indent="0" lvl="0">
              <a:lnSpc>
                <a:spcPts val="6600"/>
              </a:lnSpc>
              <a:spcBef>
                <a:spcPct val="0"/>
              </a:spcBef>
            </a:pPr>
            <a:r>
              <a:rPr lang="en-US" sz="6000">
                <a:solidFill>
                  <a:srgbClr val="5E17EB"/>
                </a:solidFill>
                <a:latin typeface="Etna Sans Serif"/>
                <a:ea typeface="Etna Sans Serif"/>
                <a:cs typeface="Etna Sans Serif"/>
                <a:sym typeface="Etna Sans Serif"/>
              </a:rPr>
              <a:t>2</a:t>
            </a:r>
            <a:r>
              <a:rPr lang="en-US" sz="6000" strike="noStrike" u="none">
                <a:solidFill>
                  <a:srgbClr val="5E17EB"/>
                </a:solidFill>
                <a:latin typeface="Etna Sans Serif"/>
                <a:ea typeface="Etna Sans Serif"/>
                <a:cs typeface="Etna Sans Serif"/>
                <a:sym typeface="Etna Sans Serif"/>
              </a:rPr>
              <a:t> - NEURONE BIOLOGIQUE ET INSPIRATION</a:t>
            </a:r>
          </a:p>
        </p:txBody>
      </p:sp>
      <p:sp>
        <p:nvSpPr>
          <p:cNvPr name="TextBox 4" id="4"/>
          <p:cNvSpPr txBox="true"/>
          <p:nvPr/>
        </p:nvSpPr>
        <p:spPr>
          <a:xfrm rot="0">
            <a:off x="1217021" y="3091130"/>
            <a:ext cx="16230600" cy="2453005"/>
          </a:xfrm>
          <a:prstGeom prst="rect">
            <a:avLst/>
          </a:prstGeom>
        </p:spPr>
        <p:txBody>
          <a:bodyPr anchor="t" rtlCol="false" tIns="0" lIns="0" bIns="0" rIns="0">
            <a:spAutoFit/>
          </a:bodyPr>
          <a:lstStyle/>
          <a:p>
            <a:pPr algn="just" marL="604523" indent="-302261" lvl="1">
              <a:lnSpc>
                <a:spcPts val="3920"/>
              </a:lnSpc>
              <a:buFont typeface="Arial"/>
              <a:buChar char="•"/>
            </a:pPr>
            <a:r>
              <a:rPr lang="en-US" sz="2800">
                <a:solidFill>
                  <a:srgbClr val="000000"/>
                </a:solidFill>
                <a:latin typeface="Lexend Deca"/>
                <a:ea typeface="Lexend Deca"/>
                <a:cs typeface="Lexend Deca"/>
                <a:sym typeface="Lexend Deca"/>
              </a:rPr>
              <a:t>Un perceptron est inspiré de ce fonctionnement : il reçoit des entrées (similaires aux signaux reçus par les dendrites), pondère ces entrées (pour déterminer leur importance), et génère une sortie si la somme pondérée atteint un certain seuil.</a:t>
            </a:r>
          </a:p>
          <a:p>
            <a:pPr algn="just" marL="604523" indent="-302261" lvl="1">
              <a:lnSpc>
                <a:spcPts val="3920"/>
              </a:lnSpc>
              <a:buFont typeface="Arial"/>
              <a:buChar char="•"/>
            </a:pPr>
            <a:r>
              <a:rPr lang="en-US" sz="2800">
                <a:solidFill>
                  <a:srgbClr val="000000"/>
                </a:solidFill>
                <a:latin typeface="Lexend Deca"/>
                <a:ea typeface="Lexend Deca"/>
                <a:cs typeface="Lexend Deca"/>
                <a:sym typeface="Lexend Deca"/>
              </a:rPr>
              <a:t>Cette analogie aide à comprendre comment un simple dispositif informatique peut imiter, de manière très simplifiée, la prise de décision d’un neurone biologique.</a:t>
            </a:r>
          </a:p>
        </p:txBody>
      </p:sp>
      <p:sp>
        <p:nvSpPr>
          <p:cNvPr name="TextBox 5" id="5"/>
          <p:cNvSpPr txBox="true"/>
          <p:nvPr/>
        </p:nvSpPr>
        <p:spPr>
          <a:xfrm rot="0">
            <a:off x="669778" y="2430095"/>
            <a:ext cx="4531177" cy="461010"/>
          </a:xfrm>
          <a:prstGeom prst="rect">
            <a:avLst/>
          </a:prstGeom>
        </p:spPr>
        <p:txBody>
          <a:bodyPr anchor="t" rtlCol="false" tIns="0" lIns="0" bIns="0" rIns="0">
            <a:spAutoFit/>
          </a:bodyPr>
          <a:lstStyle/>
          <a:p>
            <a:pPr algn="l" marL="0" indent="0" lvl="0">
              <a:lnSpc>
                <a:spcPts val="3630"/>
              </a:lnSpc>
              <a:spcBef>
                <a:spcPct val="0"/>
              </a:spcBef>
            </a:pPr>
            <a:r>
              <a:rPr lang="en-US" sz="3300" strike="noStrike" u="none">
                <a:solidFill>
                  <a:srgbClr val="209838"/>
                </a:solidFill>
                <a:latin typeface="Etna Sans Serif"/>
                <a:ea typeface="Etna Sans Serif"/>
                <a:cs typeface="Etna Sans Serif"/>
                <a:sym typeface="Etna Sans Serif"/>
              </a:rPr>
              <a:t>Lien avec le perceptron</a:t>
            </a:r>
          </a:p>
        </p:txBody>
      </p:sp>
      <p:sp>
        <p:nvSpPr>
          <p:cNvPr name="TextBox 6" id="6"/>
          <p:cNvSpPr txBox="true"/>
          <p:nvPr/>
        </p:nvSpPr>
        <p:spPr>
          <a:xfrm rot="0">
            <a:off x="17753463" y="9617807"/>
            <a:ext cx="186333"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5</a:t>
            </a:r>
          </a:p>
        </p:txBody>
      </p:sp>
    </p:spTree>
  </p:cSld>
  <p:clrMapOvr>
    <a:masterClrMapping/>
  </p:clrMapOvr>
  <p:transition spd="slow">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3154054"/>
            <a:ext cx="18288000" cy="5600700"/>
          </a:xfrm>
          <a:custGeom>
            <a:avLst/>
            <a:gdLst/>
            <a:ahLst/>
            <a:cxnLst/>
            <a:rect r="r" b="b" t="t" l="l"/>
            <a:pathLst>
              <a:path h="5600700" w="18288000">
                <a:moveTo>
                  <a:pt x="0" y="0"/>
                </a:moveTo>
                <a:lnTo>
                  <a:pt x="18288000" y="0"/>
                </a:lnTo>
                <a:lnTo>
                  <a:pt x="18288000" y="5600700"/>
                </a:lnTo>
                <a:lnTo>
                  <a:pt x="0" y="5600700"/>
                </a:lnTo>
                <a:lnTo>
                  <a:pt x="0" y="0"/>
                </a:lnTo>
                <a:close/>
              </a:path>
            </a:pathLst>
          </a:custGeom>
          <a:blipFill>
            <a:blip r:embed="rId2"/>
            <a:stretch>
              <a:fillRect l="0" t="0" r="0" b="0"/>
            </a:stretch>
          </a:blipFill>
        </p:spPr>
      </p:sp>
      <p:sp>
        <p:nvSpPr>
          <p:cNvPr name="TextBox 3" id="3"/>
          <p:cNvSpPr txBox="true"/>
          <p:nvPr/>
        </p:nvSpPr>
        <p:spPr>
          <a:xfrm rot="0">
            <a:off x="669778" y="619125"/>
            <a:ext cx="14172486" cy="866775"/>
          </a:xfrm>
          <a:prstGeom prst="rect">
            <a:avLst/>
          </a:prstGeom>
        </p:spPr>
        <p:txBody>
          <a:bodyPr anchor="t" rtlCol="false" tIns="0" lIns="0" bIns="0" rIns="0">
            <a:spAutoFit/>
          </a:bodyPr>
          <a:lstStyle/>
          <a:p>
            <a:pPr algn="l" marL="0" indent="0" lvl="0">
              <a:lnSpc>
                <a:spcPts val="6600"/>
              </a:lnSpc>
              <a:spcBef>
                <a:spcPct val="0"/>
              </a:spcBef>
            </a:pPr>
            <a:r>
              <a:rPr lang="en-US" sz="6000">
                <a:solidFill>
                  <a:srgbClr val="5E17EB"/>
                </a:solidFill>
                <a:latin typeface="Etna Sans Serif"/>
                <a:ea typeface="Etna Sans Serif"/>
                <a:cs typeface="Etna Sans Serif"/>
                <a:sym typeface="Etna Sans Serif"/>
              </a:rPr>
              <a:t>2</a:t>
            </a:r>
            <a:r>
              <a:rPr lang="en-US" sz="6000" strike="noStrike" u="none">
                <a:solidFill>
                  <a:srgbClr val="5E17EB"/>
                </a:solidFill>
                <a:latin typeface="Etna Sans Serif"/>
                <a:ea typeface="Etna Sans Serif"/>
                <a:cs typeface="Etna Sans Serif"/>
                <a:sym typeface="Etna Sans Serif"/>
              </a:rPr>
              <a:t> - NEURONE BIOLOGIQUE ET INSPIRATION</a:t>
            </a:r>
          </a:p>
        </p:txBody>
      </p:sp>
      <p:sp>
        <p:nvSpPr>
          <p:cNvPr name="TextBox 4" id="4"/>
          <p:cNvSpPr txBox="true"/>
          <p:nvPr/>
        </p:nvSpPr>
        <p:spPr>
          <a:xfrm rot="0">
            <a:off x="669778" y="2430095"/>
            <a:ext cx="4531177" cy="461010"/>
          </a:xfrm>
          <a:prstGeom prst="rect">
            <a:avLst/>
          </a:prstGeom>
        </p:spPr>
        <p:txBody>
          <a:bodyPr anchor="t" rtlCol="false" tIns="0" lIns="0" bIns="0" rIns="0">
            <a:spAutoFit/>
          </a:bodyPr>
          <a:lstStyle/>
          <a:p>
            <a:pPr algn="l" marL="0" indent="0" lvl="0">
              <a:lnSpc>
                <a:spcPts val="3630"/>
              </a:lnSpc>
              <a:spcBef>
                <a:spcPct val="0"/>
              </a:spcBef>
            </a:pPr>
            <a:r>
              <a:rPr lang="en-US" sz="3300" strike="noStrike" u="none">
                <a:solidFill>
                  <a:srgbClr val="209838"/>
                </a:solidFill>
                <a:latin typeface="Etna Sans Serif"/>
                <a:ea typeface="Etna Sans Serif"/>
                <a:cs typeface="Etna Sans Serif"/>
                <a:sym typeface="Etna Sans Serif"/>
              </a:rPr>
              <a:t>Lien avec le perceptron</a:t>
            </a:r>
          </a:p>
        </p:txBody>
      </p:sp>
      <p:sp>
        <p:nvSpPr>
          <p:cNvPr name="TextBox 5" id="5"/>
          <p:cNvSpPr txBox="true"/>
          <p:nvPr/>
        </p:nvSpPr>
        <p:spPr>
          <a:xfrm rot="0">
            <a:off x="17753463" y="9617807"/>
            <a:ext cx="186333"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5</a:t>
            </a:r>
          </a:p>
        </p:txBody>
      </p:sp>
    </p:spTree>
  </p:cSld>
  <p:clrMapOvr>
    <a:masterClrMapping/>
  </p:clrMapOvr>
  <p:transition spd="slow">
    <p:circl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19734" y="5619750"/>
            <a:ext cx="8246617" cy="4133268"/>
          </a:xfrm>
          <a:custGeom>
            <a:avLst/>
            <a:gdLst/>
            <a:ahLst/>
            <a:cxnLst/>
            <a:rect r="r" b="b" t="t" l="l"/>
            <a:pathLst>
              <a:path h="4133268" w="8246617">
                <a:moveTo>
                  <a:pt x="0" y="0"/>
                </a:moveTo>
                <a:lnTo>
                  <a:pt x="8246617" y="0"/>
                </a:lnTo>
                <a:lnTo>
                  <a:pt x="8246617" y="4133268"/>
                </a:lnTo>
                <a:lnTo>
                  <a:pt x="0" y="4133268"/>
                </a:lnTo>
                <a:lnTo>
                  <a:pt x="0" y="0"/>
                </a:lnTo>
                <a:close/>
              </a:path>
            </a:pathLst>
          </a:custGeom>
          <a:blipFill>
            <a:blip r:embed="rId2"/>
            <a:stretch>
              <a:fillRect l="0" t="0" r="0" b="0"/>
            </a:stretch>
          </a:blipFill>
        </p:spPr>
      </p:sp>
      <p:sp>
        <p:nvSpPr>
          <p:cNvPr name="Freeform 3" id="3"/>
          <p:cNvSpPr/>
          <p:nvPr/>
        </p:nvSpPr>
        <p:spPr>
          <a:xfrm flipH="false" flipV="false" rot="0">
            <a:off x="12494339" y="2936081"/>
            <a:ext cx="3059307" cy="1075943"/>
          </a:xfrm>
          <a:custGeom>
            <a:avLst/>
            <a:gdLst/>
            <a:ahLst/>
            <a:cxnLst/>
            <a:rect r="r" b="b" t="t" l="l"/>
            <a:pathLst>
              <a:path h="1075943" w="3059307">
                <a:moveTo>
                  <a:pt x="0" y="0"/>
                </a:moveTo>
                <a:lnTo>
                  <a:pt x="3059307" y="0"/>
                </a:lnTo>
                <a:lnTo>
                  <a:pt x="3059307" y="1075943"/>
                </a:lnTo>
                <a:lnTo>
                  <a:pt x="0" y="1075943"/>
                </a:lnTo>
                <a:lnTo>
                  <a:pt x="0" y="0"/>
                </a:lnTo>
                <a:close/>
              </a:path>
            </a:pathLst>
          </a:custGeom>
          <a:blipFill>
            <a:blip r:embed="rId3"/>
            <a:stretch>
              <a:fillRect l="0" t="0" r="0" b="0"/>
            </a:stretch>
          </a:blipFill>
        </p:spPr>
      </p:sp>
      <p:sp>
        <p:nvSpPr>
          <p:cNvPr name="TextBox 4" id="4"/>
          <p:cNvSpPr txBox="true"/>
          <p:nvPr/>
        </p:nvSpPr>
        <p:spPr>
          <a:xfrm rot="0">
            <a:off x="426521" y="2588724"/>
            <a:ext cx="8900361" cy="7038975"/>
          </a:xfrm>
          <a:prstGeom prst="rect">
            <a:avLst/>
          </a:prstGeom>
        </p:spPr>
        <p:txBody>
          <a:bodyPr anchor="t" rtlCol="false" tIns="0" lIns="0" bIns="0" rIns="0">
            <a:spAutoFit/>
          </a:bodyPr>
          <a:lstStyle/>
          <a:p>
            <a:pPr algn="l">
              <a:lnSpc>
                <a:spcPts val="4049"/>
              </a:lnSpc>
            </a:pPr>
            <a:r>
              <a:rPr lang="en-US" sz="2499">
                <a:solidFill>
                  <a:srgbClr val="FA505C"/>
                </a:solidFill>
                <a:latin typeface="Glacial Indifference"/>
                <a:ea typeface="Glacial Indifference"/>
                <a:cs typeface="Glacial Indifference"/>
                <a:sym typeface="Glacial Indifference"/>
              </a:rPr>
              <a:t>Entrées (x1, x2,...., x_n) :</a:t>
            </a:r>
            <a:r>
              <a:rPr lang="en-US" sz="2499">
                <a:solidFill>
                  <a:srgbClr val="000000"/>
                </a:solidFill>
                <a:latin typeface="Glacial Indifference"/>
                <a:ea typeface="Glacial Indifference"/>
                <a:cs typeface="Glacial Indifference"/>
                <a:sym typeface="Glacial Indifference"/>
              </a:rPr>
              <a:t> Chaque donnée (ou caractéristique) de l’information à traiter est représentée par une entrée.</a:t>
            </a:r>
          </a:p>
          <a:p>
            <a:pPr algn="l">
              <a:lnSpc>
                <a:spcPts val="4049"/>
              </a:lnSpc>
            </a:pPr>
            <a:r>
              <a:rPr lang="en-US" sz="2499">
                <a:solidFill>
                  <a:srgbClr val="FA505C"/>
                </a:solidFill>
                <a:latin typeface="Glacial Indifference"/>
                <a:ea typeface="Glacial Indifference"/>
                <a:cs typeface="Glacial Indifference"/>
                <a:sym typeface="Glacial Indifference"/>
              </a:rPr>
              <a:t>Poids (w1, w2, ..., w_n) : </a:t>
            </a:r>
            <a:r>
              <a:rPr lang="en-US" sz="2499">
                <a:solidFill>
                  <a:srgbClr val="000000"/>
                </a:solidFill>
                <a:latin typeface="Glacial Indifference"/>
                <a:ea typeface="Glacial Indifference"/>
                <a:cs typeface="Glacial Indifference"/>
                <a:sym typeface="Glacial Indifference"/>
              </a:rPr>
              <a:t>Chaque entrée est multipliée par un coefficient qui indique son importance relative. Ces coefficients sont ajustables lors de l’apprentissage.</a:t>
            </a:r>
          </a:p>
          <a:p>
            <a:pPr algn="l">
              <a:lnSpc>
                <a:spcPts val="4049"/>
              </a:lnSpc>
            </a:pPr>
            <a:r>
              <a:rPr lang="en-US" sz="2499">
                <a:solidFill>
                  <a:srgbClr val="FA505C"/>
                </a:solidFill>
                <a:latin typeface="Glacial Indifference"/>
                <a:ea typeface="Glacial Indifference"/>
                <a:cs typeface="Glacial Indifference"/>
                <a:sym typeface="Glacial Indifference"/>
              </a:rPr>
              <a:t>Biais (b) : </a:t>
            </a:r>
            <a:r>
              <a:rPr lang="en-US" sz="2499">
                <a:solidFill>
                  <a:srgbClr val="000000"/>
                </a:solidFill>
                <a:latin typeface="Glacial Indifference"/>
                <a:ea typeface="Glacial Indifference"/>
                <a:cs typeface="Glacial Indifference"/>
                <a:sym typeface="Glacial Indifference"/>
              </a:rPr>
              <a:t>Un terme additionnel qui permet de décaler le seuil d’activation. Il aide à ajuster la décision même lorsque toutes les entrées sont faibles.</a:t>
            </a:r>
          </a:p>
          <a:p>
            <a:pPr algn="l">
              <a:lnSpc>
                <a:spcPts val="4049"/>
              </a:lnSpc>
            </a:pPr>
            <a:r>
              <a:rPr lang="en-US" sz="2499">
                <a:solidFill>
                  <a:srgbClr val="FA505C"/>
                </a:solidFill>
                <a:latin typeface="Glacial Indifference"/>
                <a:ea typeface="Glacial Indifference"/>
                <a:cs typeface="Glacial Indifference"/>
                <a:sym typeface="Glacial Indifference"/>
              </a:rPr>
              <a:t>Somme pondérée :</a:t>
            </a:r>
            <a:r>
              <a:rPr lang="en-US" sz="2499">
                <a:solidFill>
                  <a:srgbClr val="000000"/>
                </a:solidFill>
                <a:latin typeface="Glacial Indifference"/>
                <a:ea typeface="Glacial Indifference"/>
                <a:cs typeface="Glacial Indifference"/>
                <a:sym typeface="Glacial Indifference"/>
              </a:rPr>
              <a:t> La combinaison linéaire des entrées pondérées et du biais, exprimée par ∑(wi . xi) + b.</a:t>
            </a:r>
          </a:p>
          <a:p>
            <a:pPr algn="l">
              <a:lnSpc>
                <a:spcPts val="4049"/>
              </a:lnSpc>
            </a:pPr>
            <a:r>
              <a:rPr lang="en-US" sz="2499">
                <a:solidFill>
                  <a:srgbClr val="FA505C"/>
                </a:solidFill>
                <a:latin typeface="Glacial Indifference"/>
                <a:ea typeface="Glacial Indifference"/>
                <a:cs typeface="Glacial Indifference"/>
                <a:sym typeface="Glacial Indifference"/>
              </a:rPr>
              <a:t>Fonction d’activation :</a:t>
            </a:r>
            <a:r>
              <a:rPr lang="en-US" sz="2499">
                <a:solidFill>
                  <a:srgbClr val="000000"/>
                </a:solidFill>
                <a:latin typeface="Glacial Indifference"/>
                <a:ea typeface="Glacial Indifference"/>
                <a:cs typeface="Glacial Indifference"/>
                <a:sym typeface="Glacial Indifference"/>
              </a:rPr>
              <a:t> Une fonction qui transforme   la somme </a:t>
            </a:r>
          </a:p>
          <a:p>
            <a:pPr algn="l">
              <a:lnSpc>
                <a:spcPts val="4049"/>
              </a:lnSpc>
            </a:pPr>
            <a:r>
              <a:rPr lang="en-US" sz="2499">
                <a:solidFill>
                  <a:srgbClr val="000000"/>
                </a:solidFill>
                <a:latin typeface="Glacial Indifference"/>
                <a:ea typeface="Glacial Indifference"/>
                <a:cs typeface="Glacial Indifference"/>
                <a:sym typeface="Glacial Indifference"/>
              </a:rPr>
              <a:t>    pondérée en une sortie exploitable.</a:t>
            </a:r>
          </a:p>
          <a:p>
            <a:pPr algn="l">
              <a:lnSpc>
                <a:spcPts val="4049"/>
              </a:lnSpc>
            </a:pPr>
            <a:r>
              <a:rPr lang="en-US" sz="2499">
                <a:solidFill>
                  <a:srgbClr val="FA505C"/>
                </a:solidFill>
                <a:latin typeface="Glacial Indifference"/>
                <a:ea typeface="Glacial Indifference"/>
                <a:cs typeface="Glacial Indifference"/>
                <a:sym typeface="Glacial Indifference"/>
              </a:rPr>
              <a:t>Sortie (y) :</a:t>
            </a:r>
            <a:r>
              <a:rPr lang="en-US" sz="2499">
                <a:solidFill>
                  <a:srgbClr val="000000"/>
                </a:solidFill>
                <a:latin typeface="Glacial Indifference"/>
                <a:ea typeface="Glacial Indifference"/>
                <a:cs typeface="Glacial Indifference"/>
                <a:sym typeface="Glacial Indifference"/>
              </a:rPr>
              <a:t> Le résultat final, qui dans un perceptron simple est </a:t>
            </a:r>
          </a:p>
          <a:p>
            <a:pPr algn="l">
              <a:lnSpc>
                <a:spcPts val="4049"/>
              </a:lnSpc>
            </a:pPr>
            <a:r>
              <a:rPr lang="en-US" sz="2499">
                <a:solidFill>
                  <a:srgbClr val="000000"/>
                </a:solidFill>
                <a:latin typeface="Glacial Indifference"/>
                <a:ea typeface="Glacial Indifference"/>
                <a:cs typeface="Glacial Indifference"/>
                <a:sym typeface="Glacial Indifference"/>
              </a:rPr>
              <a:t>    généralement binaire (0 ou 1).</a:t>
            </a:r>
          </a:p>
        </p:txBody>
      </p:sp>
      <p:sp>
        <p:nvSpPr>
          <p:cNvPr name="Freeform 5" id="5"/>
          <p:cNvSpPr/>
          <p:nvPr/>
        </p:nvSpPr>
        <p:spPr>
          <a:xfrm flipH="false" flipV="false" rot="0">
            <a:off x="9581644" y="1760049"/>
            <a:ext cx="22003" cy="8801100"/>
          </a:xfrm>
          <a:custGeom>
            <a:avLst/>
            <a:gdLst/>
            <a:ahLst/>
            <a:cxnLst/>
            <a:rect r="r" b="b" t="t" l="l"/>
            <a:pathLst>
              <a:path h="8801100" w="22003">
                <a:moveTo>
                  <a:pt x="0" y="0"/>
                </a:moveTo>
                <a:lnTo>
                  <a:pt x="22003" y="0"/>
                </a:lnTo>
                <a:lnTo>
                  <a:pt x="22003" y="8801100"/>
                </a:lnTo>
                <a:lnTo>
                  <a:pt x="0" y="88011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426521" y="619125"/>
            <a:ext cx="12067818" cy="866775"/>
          </a:xfrm>
          <a:prstGeom prst="rect">
            <a:avLst/>
          </a:prstGeom>
        </p:spPr>
        <p:txBody>
          <a:bodyPr anchor="t" rtlCol="false" tIns="0" lIns="0" bIns="0" rIns="0">
            <a:spAutoFit/>
          </a:bodyPr>
          <a:lstStyle/>
          <a:p>
            <a:pPr algn="l" marL="0" indent="0" lvl="0">
              <a:lnSpc>
                <a:spcPts val="6600"/>
              </a:lnSpc>
              <a:spcBef>
                <a:spcPct val="0"/>
              </a:spcBef>
            </a:pPr>
            <a:r>
              <a:rPr lang="en-US" sz="6000">
                <a:solidFill>
                  <a:srgbClr val="5E17EB"/>
                </a:solidFill>
                <a:latin typeface="Etna Sans Serif"/>
                <a:ea typeface="Etna Sans Serif"/>
                <a:cs typeface="Etna Sans Serif"/>
                <a:sym typeface="Etna Sans Serif"/>
              </a:rPr>
              <a:t>3 - </a:t>
            </a:r>
            <a:r>
              <a:rPr lang="en-US" sz="6000" strike="noStrike" u="none">
                <a:solidFill>
                  <a:srgbClr val="5E17EB"/>
                </a:solidFill>
                <a:latin typeface="Etna Sans Serif"/>
                <a:ea typeface="Etna Sans Serif"/>
                <a:cs typeface="Etna Sans Serif"/>
                <a:sym typeface="Etna Sans Serif"/>
              </a:rPr>
              <a:t>ARCHITECTURE DU PERCEPTRON</a:t>
            </a:r>
          </a:p>
        </p:txBody>
      </p:sp>
      <p:sp>
        <p:nvSpPr>
          <p:cNvPr name="TextBox 7" id="7"/>
          <p:cNvSpPr txBox="true"/>
          <p:nvPr/>
        </p:nvSpPr>
        <p:spPr>
          <a:xfrm rot="0">
            <a:off x="426521" y="2021681"/>
            <a:ext cx="7228404" cy="438150"/>
          </a:xfrm>
          <a:prstGeom prst="rect">
            <a:avLst/>
          </a:prstGeom>
        </p:spPr>
        <p:txBody>
          <a:bodyPr anchor="t" rtlCol="false" tIns="0" lIns="0" bIns="0" rIns="0">
            <a:spAutoFit/>
          </a:bodyPr>
          <a:lstStyle/>
          <a:p>
            <a:pPr algn="l">
              <a:lnSpc>
                <a:spcPts val="3300"/>
              </a:lnSpc>
              <a:spcBef>
                <a:spcPct val="0"/>
              </a:spcBef>
            </a:pPr>
            <a:r>
              <a:rPr lang="en-US" sz="3000">
                <a:solidFill>
                  <a:srgbClr val="209838"/>
                </a:solidFill>
                <a:latin typeface="Lexend Deca"/>
                <a:ea typeface="Lexend Deca"/>
                <a:cs typeface="Lexend Deca"/>
                <a:sym typeface="Lexend Deca"/>
              </a:rPr>
              <a:t>Les composants du perceptron simple :</a:t>
            </a:r>
          </a:p>
        </p:txBody>
      </p:sp>
      <p:sp>
        <p:nvSpPr>
          <p:cNvPr name="TextBox 8" id="8"/>
          <p:cNvSpPr txBox="true"/>
          <p:nvPr/>
        </p:nvSpPr>
        <p:spPr>
          <a:xfrm rot="0">
            <a:off x="10041383" y="2021681"/>
            <a:ext cx="7756305" cy="438150"/>
          </a:xfrm>
          <a:prstGeom prst="rect">
            <a:avLst/>
          </a:prstGeom>
        </p:spPr>
        <p:txBody>
          <a:bodyPr anchor="t" rtlCol="false" tIns="0" lIns="0" bIns="0" rIns="0">
            <a:spAutoFit/>
          </a:bodyPr>
          <a:lstStyle/>
          <a:p>
            <a:pPr algn="l" marL="0" indent="0" lvl="0">
              <a:lnSpc>
                <a:spcPts val="3300"/>
              </a:lnSpc>
              <a:spcBef>
                <a:spcPct val="0"/>
              </a:spcBef>
            </a:pPr>
            <a:r>
              <a:rPr lang="en-US" sz="3000" strike="noStrike" u="none">
                <a:solidFill>
                  <a:srgbClr val="209838"/>
                </a:solidFill>
                <a:latin typeface="Lexend Deca"/>
                <a:ea typeface="Lexend Deca"/>
                <a:cs typeface="Lexend Deca"/>
                <a:sym typeface="Lexend Deca"/>
              </a:rPr>
              <a:t>La formule de base du perceptron est :</a:t>
            </a:r>
          </a:p>
        </p:txBody>
      </p:sp>
      <p:sp>
        <p:nvSpPr>
          <p:cNvPr name="TextBox 9" id="9"/>
          <p:cNvSpPr txBox="true"/>
          <p:nvPr/>
        </p:nvSpPr>
        <p:spPr>
          <a:xfrm rot="0">
            <a:off x="10121065" y="4019550"/>
            <a:ext cx="7725565" cy="1485900"/>
          </a:xfrm>
          <a:prstGeom prst="rect">
            <a:avLst/>
          </a:prstGeom>
        </p:spPr>
        <p:txBody>
          <a:bodyPr anchor="t" rtlCol="false" tIns="0" lIns="0" bIns="0" rIns="0">
            <a:spAutoFit/>
          </a:bodyPr>
          <a:lstStyle/>
          <a:p>
            <a:pPr algn="l" marL="0" indent="0" lvl="0">
              <a:lnSpc>
                <a:spcPts val="4049"/>
              </a:lnSpc>
              <a:spcBef>
                <a:spcPct val="0"/>
              </a:spcBef>
            </a:pPr>
            <a:r>
              <a:rPr lang="en-US" sz="2499" strike="noStrike" u="none">
                <a:solidFill>
                  <a:srgbClr val="000000"/>
                </a:solidFill>
                <a:latin typeface="Glacial Indifference"/>
                <a:ea typeface="Glacial Indifference"/>
                <a:cs typeface="Glacial Indifference"/>
                <a:sym typeface="Glacial Indifference"/>
              </a:rPr>
              <a:t>Le rôle de cette formule est de décider, en fonction de la somme pondérée des entrées, si le résultat doit être considéré comme appartenant à la catégorie 1 ou 0 .</a:t>
            </a:r>
          </a:p>
        </p:txBody>
      </p:sp>
      <p:sp>
        <p:nvSpPr>
          <p:cNvPr name="TextBox 10" id="10"/>
          <p:cNvSpPr txBox="true"/>
          <p:nvPr/>
        </p:nvSpPr>
        <p:spPr>
          <a:xfrm rot="0">
            <a:off x="17753285" y="9617807"/>
            <a:ext cx="186690"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6</a:t>
            </a:r>
          </a:p>
        </p:txBody>
      </p:sp>
    </p:spTree>
  </p:cSld>
  <p:clrMapOvr>
    <a:masterClrMapping/>
  </p:clrMapOvr>
  <p:transition spd="slow">
    <p:cover dir="d"/>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14350" y="3818124"/>
            <a:ext cx="8629650" cy="6363335"/>
          </a:xfrm>
          <a:prstGeom prst="rect">
            <a:avLst/>
          </a:prstGeom>
        </p:spPr>
        <p:txBody>
          <a:bodyPr anchor="t" rtlCol="false" tIns="0" lIns="0" bIns="0" rIns="0">
            <a:spAutoFit/>
          </a:bodyPr>
          <a:lstStyle/>
          <a:p>
            <a:pPr algn="l" marL="0" indent="0" lvl="0">
              <a:lnSpc>
                <a:spcPts val="3919"/>
              </a:lnSpc>
              <a:spcBef>
                <a:spcPct val="0"/>
              </a:spcBef>
            </a:pPr>
            <a:r>
              <a:rPr lang="en-US" sz="2799" strike="noStrike" u="none">
                <a:solidFill>
                  <a:srgbClr val="FA505C"/>
                </a:solidFill>
                <a:latin typeface="Etna Sans Serif"/>
                <a:ea typeface="Etna Sans Serif"/>
                <a:cs typeface="Etna Sans Serif"/>
                <a:sym typeface="Etna Sans Serif"/>
              </a:rPr>
              <a:t>Exemples de fonctions d’activation</a:t>
            </a:r>
          </a:p>
          <a:p>
            <a:pPr algn="l" marL="518160" indent="-259080" lvl="1">
              <a:lnSpc>
                <a:spcPts val="3359"/>
              </a:lnSpc>
              <a:buFont typeface="Arial"/>
              <a:buChar char="•"/>
            </a:pPr>
            <a:r>
              <a:rPr lang="en-US" sz="2400" strike="noStrike" u="none">
                <a:solidFill>
                  <a:srgbClr val="1377A6"/>
                </a:solidFill>
                <a:latin typeface="Lexend Deca"/>
                <a:ea typeface="Lexend Deca"/>
                <a:cs typeface="Lexend Deca"/>
                <a:sym typeface="Lexend Deca"/>
              </a:rPr>
              <a:t>Fonction seuil (Heaviside)</a:t>
            </a:r>
          </a:p>
          <a:p>
            <a:pPr algn="l">
              <a:lnSpc>
                <a:spcPts val="3359"/>
              </a:lnSpc>
            </a:pPr>
            <a:r>
              <a:rPr lang="en-US" sz="2400" strike="noStrike" u="none">
                <a:solidFill>
                  <a:srgbClr val="000000"/>
                </a:solidFill>
                <a:latin typeface="Lexend Deca"/>
                <a:ea typeface="Lexend Deca"/>
                <a:cs typeface="Lexend Deca"/>
                <a:sym typeface="Lexend Deca"/>
              </a:rPr>
              <a:t>Si la somme est supérieure ou égale à zéro, la fonction renvoie 1 ; sinon, elle renvoie 0.</a:t>
            </a:r>
          </a:p>
          <a:p>
            <a:pPr algn="l">
              <a:lnSpc>
                <a:spcPts val="3359"/>
              </a:lnSpc>
            </a:pPr>
          </a:p>
          <a:p>
            <a:pPr algn="l">
              <a:lnSpc>
                <a:spcPts val="3359"/>
              </a:lnSpc>
            </a:pPr>
          </a:p>
          <a:p>
            <a:pPr algn="l" marL="518160" indent="-259080" lvl="1">
              <a:lnSpc>
                <a:spcPts val="3359"/>
              </a:lnSpc>
              <a:buFont typeface="Arial"/>
              <a:buChar char="•"/>
            </a:pPr>
            <a:r>
              <a:rPr lang="en-US" sz="2400" strike="noStrike" u="none">
                <a:solidFill>
                  <a:srgbClr val="1377A6"/>
                </a:solidFill>
                <a:latin typeface="Lexend Deca"/>
                <a:ea typeface="Lexend Deca"/>
                <a:cs typeface="Lexend Deca"/>
                <a:sym typeface="Lexend Deca"/>
              </a:rPr>
              <a:t>Fonction sigmoïde</a:t>
            </a:r>
          </a:p>
          <a:p>
            <a:pPr algn="l">
              <a:lnSpc>
                <a:spcPts val="3359"/>
              </a:lnSpc>
            </a:pPr>
            <a:r>
              <a:rPr lang="en-US" sz="2400" strike="noStrike" u="none">
                <a:solidFill>
                  <a:srgbClr val="000000"/>
                </a:solidFill>
                <a:latin typeface="Lexend Deca"/>
                <a:ea typeface="Lexend Deca"/>
                <a:cs typeface="Lexend Deca"/>
                <a:sym typeface="Lexend Deca"/>
              </a:rPr>
              <a:t>Renvoie une valeur comprise entre 0 et 1. Elle est utile pour obtenir des probabilités.</a:t>
            </a:r>
          </a:p>
          <a:p>
            <a:pPr algn="l">
              <a:lnSpc>
                <a:spcPts val="3359"/>
              </a:lnSpc>
            </a:pPr>
          </a:p>
          <a:p>
            <a:pPr algn="l">
              <a:lnSpc>
                <a:spcPts val="3359"/>
              </a:lnSpc>
            </a:pPr>
          </a:p>
          <a:p>
            <a:pPr algn="l" marL="518160" indent="-259080" lvl="1">
              <a:lnSpc>
                <a:spcPts val="3359"/>
              </a:lnSpc>
              <a:buFont typeface="Arial"/>
              <a:buChar char="•"/>
            </a:pPr>
            <a:r>
              <a:rPr lang="en-US" sz="2400" strike="noStrike" u="none">
                <a:solidFill>
                  <a:srgbClr val="1377A6"/>
                </a:solidFill>
                <a:latin typeface="Lexend Deca"/>
                <a:ea typeface="Lexend Deca"/>
                <a:cs typeface="Lexend Deca"/>
                <a:sym typeface="Lexend Deca"/>
              </a:rPr>
              <a:t>Fonction ReLU (Rectified Linear Unit)</a:t>
            </a:r>
          </a:p>
          <a:p>
            <a:pPr algn="l">
              <a:lnSpc>
                <a:spcPts val="3359"/>
              </a:lnSpc>
            </a:pPr>
            <a:r>
              <a:rPr lang="en-US" sz="2400" strike="noStrike" u="none">
                <a:solidFill>
                  <a:srgbClr val="000000"/>
                </a:solidFill>
                <a:latin typeface="Lexend Deca"/>
                <a:ea typeface="Lexend Deca"/>
                <a:cs typeface="Lexend Deca"/>
                <a:sym typeface="Lexend Deca"/>
              </a:rPr>
              <a:t>Renvoie la valeur elle-même si elle est positive, sinon 0. </a:t>
            </a:r>
          </a:p>
          <a:p>
            <a:pPr algn="just">
              <a:lnSpc>
                <a:spcPts val="3359"/>
              </a:lnSpc>
            </a:pPr>
            <a:r>
              <a:rPr lang="en-US" sz="2400" strike="noStrike" u="none">
                <a:solidFill>
                  <a:srgbClr val="000000"/>
                </a:solidFill>
                <a:latin typeface="Lexend Deca"/>
                <a:ea typeface="Lexend Deca"/>
                <a:cs typeface="Lexend Deca"/>
                <a:sym typeface="Lexend Deca"/>
              </a:rPr>
              <a:t>Très utilisée dans les réseaux profonds pour sa simplicité et son efficacité.</a:t>
            </a:r>
          </a:p>
        </p:txBody>
      </p:sp>
      <p:sp>
        <p:nvSpPr>
          <p:cNvPr name="Freeform 3" id="3"/>
          <p:cNvSpPr/>
          <p:nvPr/>
        </p:nvSpPr>
        <p:spPr>
          <a:xfrm flipH="false" flipV="false" rot="0">
            <a:off x="11244844" y="4356869"/>
            <a:ext cx="2418199" cy="847403"/>
          </a:xfrm>
          <a:custGeom>
            <a:avLst/>
            <a:gdLst/>
            <a:ahLst/>
            <a:cxnLst/>
            <a:rect r="r" b="b" t="t" l="l"/>
            <a:pathLst>
              <a:path h="847403" w="2418199">
                <a:moveTo>
                  <a:pt x="0" y="0"/>
                </a:moveTo>
                <a:lnTo>
                  <a:pt x="2418199" y="0"/>
                </a:lnTo>
                <a:lnTo>
                  <a:pt x="2418199" y="847403"/>
                </a:lnTo>
                <a:lnTo>
                  <a:pt x="0" y="847403"/>
                </a:lnTo>
                <a:lnTo>
                  <a:pt x="0" y="0"/>
                </a:lnTo>
                <a:close/>
              </a:path>
            </a:pathLst>
          </a:custGeom>
          <a:blipFill>
            <a:blip r:embed="rId2"/>
            <a:stretch>
              <a:fillRect l="0" t="0" r="0" b="0"/>
            </a:stretch>
          </a:blipFill>
        </p:spPr>
      </p:sp>
      <p:sp>
        <p:nvSpPr>
          <p:cNvPr name="Freeform 4" id="4"/>
          <p:cNvSpPr/>
          <p:nvPr/>
        </p:nvSpPr>
        <p:spPr>
          <a:xfrm flipH="false" flipV="false" rot="0">
            <a:off x="13371958" y="6461722"/>
            <a:ext cx="2878293" cy="913744"/>
          </a:xfrm>
          <a:custGeom>
            <a:avLst/>
            <a:gdLst/>
            <a:ahLst/>
            <a:cxnLst/>
            <a:rect r="r" b="b" t="t" l="l"/>
            <a:pathLst>
              <a:path h="913744" w="2878293">
                <a:moveTo>
                  <a:pt x="0" y="0"/>
                </a:moveTo>
                <a:lnTo>
                  <a:pt x="2878293" y="0"/>
                </a:lnTo>
                <a:lnTo>
                  <a:pt x="2878293" y="913744"/>
                </a:lnTo>
                <a:lnTo>
                  <a:pt x="0" y="913744"/>
                </a:lnTo>
                <a:lnTo>
                  <a:pt x="0" y="0"/>
                </a:lnTo>
                <a:close/>
              </a:path>
            </a:pathLst>
          </a:custGeom>
          <a:blipFill>
            <a:blip r:embed="rId3"/>
            <a:stretch>
              <a:fillRect l="0" t="0" r="0" b="0"/>
            </a:stretch>
          </a:blipFill>
        </p:spPr>
      </p:sp>
      <p:sp>
        <p:nvSpPr>
          <p:cNvPr name="Freeform 5" id="5"/>
          <p:cNvSpPr/>
          <p:nvPr/>
        </p:nvSpPr>
        <p:spPr>
          <a:xfrm flipH="false" flipV="false" rot="0">
            <a:off x="10932765" y="8627760"/>
            <a:ext cx="3042358" cy="630540"/>
          </a:xfrm>
          <a:custGeom>
            <a:avLst/>
            <a:gdLst/>
            <a:ahLst/>
            <a:cxnLst/>
            <a:rect r="r" b="b" t="t" l="l"/>
            <a:pathLst>
              <a:path h="630540" w="3042358">
                <a:moveTo>
                  <a:pt x="0" y="0"/>
                </a:moveTo>
                <a:lnTo>
                  <a:pt x="3042358" y="0"/>
                </a:lnTo>
                <a:lnTo>
                  <a:pt x="3042358" y="630540"/>
                </a:lnTo>
                <a:lnTo>
                  <a:pt x="0" y="630540"/>
                </a:lnTo>
                <a:lnTo>
                  <a:pt x="0" y="0"/>
                </a:lnTo>
                <a:close/>
              </a:path>
            </a:pathLst>
          </a:custGeom>
          <a:blipFill>
            <a:blip r:embed="rId4"/>
            <a:stretch>
              <a:fillRect l="0" t="0" r="0" b="0"/>
            </a:stretch>
          </a:blipFill>
        </p:spPr>
      </p:sp>
      <p:sp>
        <p:nvSpPr>
          <p:cNvPr name="Freeform 6" id="6"/>
          <p:cNvSpPr/>
          <p:nvPr/>
        </p:nvSpPr>
        <p:spPr>
          <a:xfrm flipH="false" flipV="false" rot="0">
            <a:off x="13975123" y="7607713"/>
            <a:ext cx="3429554" cy="2670633"/>
          </a:xfrm>
          <a:custGeom>
            <a:avLst/>
            <a:gdLst/>
            <a:ahLst/>
            <a:cxnLst/>
            <a:rect r="r" b="b" t="t" l="l"/>
            <a:pathLst>
              <a:path h="2670633" w="3429554">
                <a:moveTo>
                  <a:pt x="0" y="0"/>
                </a:moveTo>
                <a:lnTo>
                  <a:pt x="3429554" y="0"/>
                </a:lnTo>
                <a:lnTo>
                  <a:pt x="3429554" y="2670633"/>
                </a:lnTo>
                <a:lnTo>
                  <a:pt x="0" y="2670633"/>
                </a:lnTo>
                <a:lnTo>
                  <a:pt x="0" y="0"/>
                </a:lnTo>
                <a:close/>
              </a:path>
            </a:pathLst>
          </a:custGeom>
          <a:blipFill>
            <a:blip r:embed="rId5"/>
            <a:stretch>
              <a:fillRect l="0" t="0" r="0" b="0"/>
            </a:stretch>
          </a:blipFill>
        </p:spPr>
      </p:sp>
      <p:sp>
        <p:nvSpPr>
          <p:cNvPr name="Freeform 7" id="7"/>
          <p:cNvSpPr/>
          <p:nvPr/>
        </p:nvSpPr>
        <p:spPr>
          <a:xfrm flipH="false" flipV="false" rot="0">
            <a:off x="9440843" y="5556909"/>
            <a:ext cx="3635840" cy="2723370"/>
          </a:xfrm>
          <a:custGeom>
            <a:avLst/>
            <a:gdLst/>
            <a:ahLst/>
            <a:cxnLst/>
            <a:rect r="r" b="b" t="t" l="l"/>
            <a:pathLst>
              <a:path h="2723370" w="3635840">
                <a:moveTo>
                  <a:pt x="0" y="0"/>
                </a:moveTo>
                <a:lnTo>
                  <a:pt x="3635840" y="0"/>
                </a:lnTo>
                <a:lnTo>
                  <a:pt x="3635840" y="2723370"/>
                </a:lnTo>
                <a:lnTo>
                  <a:pt x="0" y="2723370"/>
                </a:lnTo>
                <a:lnTo>
                  <a:pt x="0" y="0"/>
                </a:lnTo>
                <a:close/>
              </a:path>
            </a:pathLst>
          </a:custGeom>
          <a:blipFill>
            <a:blip r:embed="rId6"/>
            <a:stretch>
              <a:fillRect l="0" t="0" r="0" b="0"/>
            </a:stretch>
          </a:blipFill>
        </p:spPr>
      </p:sp>
      <p:sp>
        <p:nvSpPr>
          <p:cNvPr name="Freeform 8" id="8"/>
          <p:cNvSpPr/>
          <p:nvPr/>
        </p:nvSpPr>
        <p:spPr>
          <a:xfrm flipH="false" flipV="false" rot="0">
            <a:off x="13848962" y="3328019"/>
            <a:ext cx="3410338" cy="2905103"/>
          </a:xfrm>
          <a:custGeom>
            <a:avLst/>
            <a:gdLst/>
            <a:ahLst/>
            <a:cxnLst/>
            <a:rect r="r" b="b" t="t" l="l"/>
            <a:pathLst>
              <a:path h="2905103" w="3410338">
                <a:moveTo>
                  <a:pt x="0" y="0"/>
                </a:moveTo>
                <a:lnTo>
                  <a:pt x="3410338" y="0"/>
                </a:lnTo>
                <a:lnTo>
                  <a:pt x="3410338" y="2905103"/>
                </a:lnTo>
                <a:lnTo>
                  <a:pt x="0" y="2905103"/>
                </a:lnTo>
                <a:lnTo>
                  <a:pt x="0" y="0"/>
                </a:lnTo>
                <a:close/>
              </a:path>
            </a:pathLst>
          </a:custGeom>
          <a:blipFill>
            <a:blip r:embed="rId7"/>
            <a:stretch>
              <a:fillRect l="0" t="0" r="0" b="0"/>
            </a:stretch>
          </a:blipFill>
        </p:spPr>
      </p:sp>
      <p:sp>
        <p:nvSpPr>
          <p:cNvPr name="TextBox 9" id="9"/>
          <p:cNvSpPr txBox="true"/>
          <p:nvPr/>
        </p:nvSpPr>
        <p:spPr>
          <a:xfrm rot="0">
            <a:off x="567762" y="476795"/>
            <a:ext cx="9681210" cy="866775"/>
          </a:xfrm>
          <a:prstGeom prst="rect">
            <a:avLst/>
          </a:prstGeom>
        </p:spPr>
        <p:txBody>
          <a:bodyPr anchor="t" rtlCol="false" tIns="0" lIns="0" bIns="0" rIns="0">
            <a:spAutoFit/>
          </a:bodyPr>
          <a:lstStyle/>
          <a:p>
            <a:pPr algn="l" marL="0" indent="0" lvl="0">
              <a:lnSpc>
                <a:spcPts val="6600"/>
              </a:lnSpc>
              <a:spcBef>
                <a:spcPct val="0"/>
              </a:spcBef>
            </a:pPr>
            <a:r>
              <a:rPr lang="en-US" sz="6000">
                <a:solidFill>
                  <a:srgbClr val="5E17EB"/>
                </a:solidFill>
                <a:latin typeface="Etna Sans Serif"/>
                <a:ea typeface="Etna Sans Serif"/>
                <a:cs typeface="Etna Sans Serif"/>
                <a:sym typeface="Etna Sans Serif"/>
              </a:rPr>
              <a:t>4 - FONCTION D’ACTIVATION</a:t>
            </a:r>
          </a:p>
        </p:txBody>
      </p:sp>
      <p:sp>
        <p:nvSpPr>
          <p:cNvPr name="TextBox 10" id="10"/>
          <p:cNvSpPr txBox="true"/>
          <p:nvPr/>
        </p:nvSpPr>
        <p:spPr>
          <a:xfrm rot="0">
            <a:off x="17760131" y="9617807"/>
            <a:ext cx="172998"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7</a:t>
            </a:r>
          </a:p>
        </p:txBody>
      </p:sp>
      <p:sp>
        <p:nvSpPr>
          <p:cNvPr name="TextBox 11" id="11"/>
          <p:cNvSpPr txBox="true"/>
          <p:nvPr/>
        </p:nvSpPr>
        <p:spPr>
          <a:xfrm rot="0">
            <a:off x="514350" y="1407664"/>
            <a:ext cx="17773650" cy="2172335"/>
          </a:xfrm>
          <a:prstGeom prst="rect">
            <a:avLst/>
          </a:prstGeom>
        </p:spPr>
        <p:txBody>
          <a:bodyPr anchor="t" rtlCol="false" tIns="0" lIns="0" bIns="0" rIns="0">
            <a:spAutoFit/>
          </a:bodyPr>
          <a:lstStyle/>
          <a:p>
            <a:pPr algn="l">
              <a:lnSpc>
                <a:spcPts val="3919"/>
              </a:lnSpc>
            </a:pPr>
            <a:r>
              <a:rPr lang="en-US" sz="2799" strike="noStrike" u="none">
                <a:solidFill>
                  <a:srgbClr val="209838"/>
                </a:solidFill>
                <a:latin typeface="Etna Sans Serif"/>
                <a:ea typeface="Etna Sans Serif"/>
                <a:cs typeface="Etna Sans Serif"/>
                <a:sym typeface="Etna Sans Serif"/>
              </a:rPr>
              <a:t>Pourquoi une fonction d’activation ?</a:t>
            </a:r>
          </a:p>
          <a:p>
            <a:pPr algn="l" marL="518160" indent="-259080" lvl="1">
              <a:lnSpc>
                <a:spcPts val="3359"/>
              </a:lnSpc>
              <a:buFont typeface="Arial"/>
              <a:buChar char="•"/>
            </a:pPr>
            <a:r>
              <a:rPr lang="en-US" sz="2400" strike="noStrike" u="none">
                <a:solidFill>
                  <a:srgbClr val="000000"/>
                </a:solidFill>
                <a:latin typeface="Lexend Deca"/>
                <a:ea typeface="Lexend Deca"/>
                <a:cs typeface="Lexend Deca"/>
                <a:sym typeface="Lexend Deca"/>
              </a:rPr>
              <a:t>Conversion en Décision : Elle transforme la somme des entrées pondérées en une décision finale, par exemple, en 0 ou 1.</a:t>
            </a:r>
          </a:p>
          <a:p>
            <a:pPr algn="l" marL="518160" indent="-259080" lvl="1">
              <a:lnSpc>
                <a:spcPts val="3359"/>
              </a:lnSpc>
              <a:buFont typeface="Arial"/>
              <a:buChar char="•"/>
            </a:pPr>
            <a:r>
              <a:rPr lang="en-US" sz="2400" strike="noStrike" u="none">
                <a:solidFill>
                  <a:srgbClr val="000000"/>
                </a:solidFill>
                <a:latin typeface="Lexend Deca"/>
                <a:ea typeface="Lexend Deca"/>
                <a:cs typeface="Lexend Deca"/>
                <a:sym typeface="Lexend Deca"/>
              </a:rPr>
              <a:t>Non-linéarité : Elle introduit une non-linéarité qui permet au modèle de traiter des problèmes plus complexes qu’une simple combinaison linéaire.</a:t>
            </a:r>
          </a:p>
        </p:txBody>
      </p:sp>
    </p:spTree>
  </p:cSld>
  <p:clrMapOvr>
    <a:masterClrMapping/>
  </p:clrMapOvr>
  <p:transition spd="slow">
    <p:wipe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235798" y="3600404"/>
            <a:ext cx="8629650" cy="1285494"/>
          </a:xfrm>
          <a:prstGeom prst="rect">
            <a:avLst/>
          </a:prstGeom>
        </p:spPr>
        <p:txBody>
          <a:bodyPr anchor="t" rtlCol="false" tIns="0" lIns="0" bIns="0" rIns="0">
            <a:spAutoFit/>
          </a:bodyPr>
          <a:lstStyle/>
          <a:p>
            <a:pPr algn="just" marL="0" indent="0" lvl="0">
              <a:lnSpc>
                <a:spcPts val="3408"/>
              </a:lnSpc>
              <a:spcBef>
                <a:spcPct val="0"/>
              </a:spcBef>
            </a:pPr>
            <a:r>
              <a:rPr lang="en-US" sz="2400" strike="noStrike" u="none">
                <a:solidFill>
                  <a:srgbClr val="E83F3F"/>
                </a:solidFill>
                <a:latin typeface="Lexend Deca"/>
                <a:ea typeface="Lexend Deca"/>
                <a:cs typeface="Lexend Deca"/>
                <a:sym typeface="Lexend Deca"/>
              </a:rPr>
              <a:t>3. Calcul de la somme pondérée pour chaque exemple</a:t>
            </a:r>
          </a:p>
          <a:p>
            <a:pPr algn="just" marL="0" indent="0" lvl="0">
              <a:lnSpc>
                <a:spcPts val="3408"/>
              </a:lnSpc>
              <a:spcBef>
                <a:spcPct val="0"/>
              </a:spcBef>
            </a:pPr>
            <a:r>
              <a:rPr lang="en-US" sz="2400" strike="noStrike" u="none">
                <a:solidFill>
                  <a:srgbClr val="000000"/>
                </a:solidFill>
                <a:latin typeface="Lexend Deca"/>
                <a:ea typeface="Lexend Deca"/>
                <a:cs typeface="Lexend Deca"/>
                <a:sym typeface="Lexend Deca"/>
              </a:rPr>
              <a:t>Pour chaque paire d'entrées, </a:t>
            </a:r>
          </a:p>
          <a:p>
            <a:pPr algn="just" marL="0" indent="0" lvl="0">
              <a:lnSpc>
                <a:spcPts val="3408"/>
              </a:lnSpc>
            </a:pPr>
            <a:r>
              <a:rPr lang="en-US" sz="2400" strike="noStrike" u="none">
                <a:solidFill>
                  <a:srgbClr val="000000"/>
                </a:solidFill>
                <a:latin typeface="Lexend Deca"/>
                <a:ea typeface="Lexend Deca"/>
                <a:cs typeface="Lexend Deca"/>
                <a:sym typeface="Lexend Deca"/>
              </a:rPr>
              <a:t>le perceptron calcule :</a:t>
            </a:r>
          </a:p>
        </p:txBody>
      </p:sp>
      <p:sp>
        <p:nvSpPr>
          <p:cNvPr name="Freeform 3" id="3"/>
          <p:cNvSpPr/>
          <p:nvPr/>
        </p:nvSpPr>
        <p:spPr>
          <a:xfrm flipH="false" flipV="false" rot="0">
            <a:off x="13712535" y="4095475"/>
            <a:ext cx="2572029" cy="904569"/>
          </a:xfrm>
          <a:custGeom>
            <a:avLst/>
            <a:gdLst/>
            <a:ahLst/>
            <a:cxnLst/>
            <a:rect r="r" b="b" t="t" l="l"/>
            <a:pathLst>
              <a:path h="904569" w="2572029">
                <a:moveTo>
                  <a:pt x="0" y="0"/>
                </a:moveTo>
                <a:lnTo>
                  <a:pt x="2572029" y="0"/>
                </a:lnTo>
                <a:lnTo>
                  <a:pt x="2572029" y="904570"/>
                </a:lnTo>
                <a:lnTo>
                  <a:pt x="0" y="904570"/>
                </a:lnTo>
                <a:lnTo>
                  <a:pt x="0" y="0"/>
                </a:lnTo>
                <a:close/>
              </a:path>
            </a:pathLst>
          </a:custGeom>
          <a:blipFill>
            <a:blip r:embed="rId2"/>
            <a:stretch>
              <a:fillRect l="0" t="0" r="0" b="0"/>
            </a:stretch>
          </a:blipFill>
        </p:spPr>
      </p:sp>
      <p:graphicFrame>
        <p:nvGraphicFramePr>
          <p:cNvPr name="Table 4" id="4"/>
          <p:cNvGraphicFramePr>
            <a:graphicFrameLocks noGrp="true"/>
          </p:cNvGraphicFramePr>
          <p:nvPr/>
        </p:nvGraphicFramePr>
        <p:xfrm>
          <a:off x="1738435" y="4275093"/>
          <a:ext cx="3396003" cy="3848100"/>
        </p:xfrm>
        <a:graphic>
          <a:graphicData uri="http://schemas.openxmlformats.org/drawingml/2006/table">
            <a:tbl>
              <a:tblPr/>
              <a:tblGrid>
                <a:gridCol w="1132001"/>
                <a:gridCol w="1132001"/>
                <a:gridCol w="1132001"/>
              </a:tblGrid>
              <a:tr h="769620">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x1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x2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769620">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769620">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769620">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769620">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Etna Sans Serif"/>
                          <a:ea typeface="Etna Sans Serif"/>
                          <a:cs typeface="Etna Sans Serif"/>
                          <a:sym typeface="Etna Sans Serif"/>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5" id="5"/>
          <p:cNvSpPr txBox="true"/>
          <p:nvPr/>
        </p:nvSpPr>
        <p:spPr>
          <a:xfrm rot="0">
            <a:off x="455325" y="477791"/>
            <a:ext cx="13705096" cy="1704975"/>
          </a:xfrm>
          <a:prstGeom prst="rect">
            <a:avLst/>
          </a:prstGeom>
        </p:spPr>
        <p:txBody>
          <a:bodyPr anchor="t" rtlCol="false" tIns="0" lIns="0" bIns="0" rIns="0">
            <a:spAutoFit/>
          </a:bodyPr>
          <a:lstStyle/>
          <a:p>
            <a:pPr algn="l" marL="0" indent="0" lvl="0">
              <a:lnSpc>
                <a:spcPts val="6600"/>
              </a:lnSpc>
              <a:spcBef>
                <a:spcPct val="0"/>
              </a:spcBef>
            </a:pPr>
            <a:r>
              <a:rPr lang="en-US" sz="6000" strike="noStrike" u="none">
                <a:solidFill>
                  <a:srgbClr val="5E17EB"/>
                </a:solidFill>
                <a:latin typeface="Etna Sans Serif"/>
                <a:ea typeface="Etna Sans Serif"/>
                <a:cs typeface="Etna Sans Serif"/>
                <a:sym typeface="Etna Sans Serif"/>
              </a:rPr>
              <a:t>5 - ALGORITHME D’APPRENTISSAGE DU PERCEPTRON</a:t>
            </a:r>
          </a:p>
        </p:txBody>
      </p:sp>
      <p:sp>
        <p:nvSpPr>
          <p:cNvPr name="TextBox 6" id="6"/>
          <p:cNvSpPr txBox="true"/>
          <p:nvPr/>
        </p:nvSpPr>
        <p:spPr>
          <a:xfrm rot="0">
            <a:off x="514350" y="3600404"/>
            <a:ext cx="7721448" cy="428244"/>
          </a:xfrm>
          <a:prstGeom prst="rect">
            <a:avLst/>
          </a:prstGeom>
        </p:spPr>
        <p:txBody>
          <a:bodyPr anchor="t" rtlCol="false" tIns="0" lIns="0" bIns="0" rIns="0">
            <a:spAutoFit/>
          </a:bodyPr>
          <a:lstStyle/>
          <a:p>
            <a:pPr algn="l" marL="0" indent="0" lvl="0">
              <a:lnSpc>
                <a:spcPts val="3408"/>
              </a:lnSpc>
              <a:spcBef>
                <a:spcPct val="0"/>
              </a:spcBef>
            </a:pPr>
            <a:r>
              <a:rPr lang="en-US" sz="2400" strike="noStrike" u="none">
                <a:solidFill>
                  <a:srgbClr val="209838"/>
                </a:solidFill>
                <a:latin typeface="Lexend Deca"/>
                <a:ea typeface="Lexend Deca"/>
                <a:cs typeface="Lexend Deca"/>
                <a:sym typeface="Lexend Deca"/>
              </a:rPr>
              <a:t>1. Définition des entrées et de la fonction cible</a:t>
            </a:r>
          </a:p>
        </p:txBody>
      </p:sp>
      <p:sp>
        <p:nvSpPr>
          <p:cNvPr name="TextBox 7" id="7"/>
          <p:cNvSpPr txBox="true"/>
          <p:nvPr/>
        </p:nvSpPr>
        <p:spPr>
          <a:xfrm rot="0">
            <a:off x="514350" y="2135141"/>
            <a:ext cx="17232228" cy="1285494"/>
          </a:xfrm>
          <a:prstGeom prst="rect">
            <a:avLst/>
          </a:prstGeom>
        </p:spPr>
        <p:txBody>
          <a:bodyPr anchor="t" rtlCol="false" tIns="0" lIns="0" bIns="0" rIns="0">
            <a:spAutoFit/>
          </a:bodyPr>
          <a:lstStyle/>
          <a:p>
            <a:pPr algn="l" marL="0" indent="0" lvl="0">
              <a:lnSpc>
                <a:spcPts val="3408"/>
              </a:lnSpc>
              <a:spcBef>
                <a:spcPct val="0"/>
              </a:spcBef>
            </a:pPr>
            <a:r>
              <a:rPr lang="en-US" sz="2400" strike="noStrike" u="none">
                <a:solidFill>
                  <a:srgbClr val="000000"/>
                </a:solidFill>
                <a:latin typeface="Lexend Deca"/>
                <a:ea typeface="Lexend Deca"/>
                <a:cs typeface="Lexend Deca"/>
                <a:sym typeface="Lexend Deca"/>
              </a:rPr>
              <a:t>Prenons l'exemple concret d'un perceptron qui apprend à modéliser la fonction logique AND. Pour la fonction AND, la sortie doit être 1 uniquement lorsque toutes les entrées sont à 1, et 0 sinon. Voici comment le perceptron procède, étape par étape :</a:t>
            </a:r>
          </a:p>
        </p:txBody>
      </p:sp>
      <p:sp>
        <p:nvSpPr>
          <p:cNvPr name="TextBox 8" id="8"/>
          <p:cNvSpPr txBox="true"/>
          <p:nvPr/>
        </p:nvSpPr>
        <p:spPr>
          <a:xfrm rot="0">
            <a:off x="514350" y="8179914"/>
            <a:ext cx="7721448" cy="1714119"/>
          </a:xfrm>
          <a:prstGeom prst="rect">
            <a:avLst/>
          </a:prstGeom>
        </p:spPr>
        <p:txBody>
          <a:bodyPr anchor="t" rtlCol="false" tIns="0" lIns="0" bIns="0" rIns="0">
            <a:spAutoFit/>
          </a:bodyPr>
          <a:lstStyle/>
          <a:p>
            <a:pPr algn="l" marL="0" indent="0" lvl="0">
              <a:lnSpc>
                <a:spcPts val="3408"/>
              </a:lnSpc>
            </a:pPr>
            <a:r>
              <a:rPr lang="en-US" sz="2400" strike="noStrike" u="none">
                <a:solidFill>
                  <a:srgbClr val="F6940A"/>
                </a:solidFill>
                <a:latin typeface="Lexend Deca"/>
                <a:ea typeface="Lexend Deca"/>
                <a:cs typeface="Lexend Deca"/>
                <a:sym typeface="Lexend Deca"/>
              </a:rPr>
              <a:t>2. Initialisation des paramètres</a:t>
            </a:r>
          </a:p>
          <a:p>
            <a:pPr algn="l" marL="0" indent="0" lvl="0">
              <a:lnSpc>
                <a:spcPts val="3408"/>
              </a:lnSpc>
            </a:pPr>
            <a:r>
              <a:rPr lang="en-US" sz="2400" strike="noStrike" u="none">
                <a:solidFill>
                  <a:srgbClr val="000000"/>
                </a:solidFill>
                <a:latin typeface="Lexend Deca"/>
                <a:ea typeface="Lexend Deca"/>
                <a:cs typeface="Lexend Deca"/>
                <a:sym typeface="Lexend Deca"/>
              </a:rPr>
              <a:t>Poids : On choisit initialement, par exemple,</a:t>
            </a:r>
          </a:p>
          <a:p>
            <a:pPr algn="l" marL="518160" indent="-259080" lvl="1">
              <a:lnSpc>
                <a:spcPts val="3408"/>
              </a:lnSpc>
              <a:buFont typeface="Arial"/>
              <a:buChar char="•"/>
            </a:pPr>
            <a:r>
              <a:rPr lang="en-US" sz="2400" strike="noStrike" u="none">
                <a:solidFill>
                  <a:srgbClr val="000000"/>
                </a:solidFill>
                <a:latin typeface="Lexend Deca"/>
                <a:ea typeface="Lexend Deca"/>
                <a:cs typeface="Lexend Deca"/>
                <a:sym typeface="Lexend Deca"/>
              </a:rPr>
              <a:t>w1 = 0.7  et w2 = 0.7</a:t>
            </a:r>
          </a:p>
          <a:p>
            <a:pPr algn="l" marL="0" indent="0" lvl="0">
              <a:lnSpc>
                <a:spcPts val="3408"/>
              </a:lnSpc>
            </a:pPr>
            <a:r>
              <a:rPr lang="en-US" sz="2400" strike="noStrike" u="none">
                <a:solidFill>
                  <a:srgbClr val="000000"/>
                </a:solidFill>
                <a:latin typeface="Lexend Deca"/>
                <a:ea typeface="Lexend Deca"/>
                <a:cs typeface="Lexend Deca"/>
                <a:sym typeface="Lexend Deca"/>
              </a:rPr>
              <a:t>Biais (ou seuil) : Ici, on choisit      b  =  −1</a:t>
            </a:r>
          </a:p>
        </p:txBody>
      </p:sp>
      <p:sp>
        <p:nvSpPr>
          <p:cNvPr name="TextBox 9" id="9"/>
          <p:cNvSpPr txBox="true"/>
          <p:nvPr/>
        </p:nvSpPr>
        <p:spPr>
          <a:xfrm rot="0">
            <a:off x="17753047" y="9617807"/>
            <a:ext cx="187166" cy="438151"/>
          </a:xfrm>
          <a:prstGeom prst="rect">
            <a:avLst/>
          </a:prstGeom>
        </p:spPr>
        <p:txBody>
          <a:bodyPr anchor="t" rtlCol="false" tIns="0" lIns="0" bIns="0" rIns="0">
            <a:spAutoFit/>
          </a:bodyPr>
          <a:lstStyle/>
          <a:p>
            <a:pPr algn="ctr">
              <a:lnSpc>
                <a:spcPts val="3300"/>
              </a:lnSpc>
              <a:spcBef>
                <a:spcPct val="0"/>
              </a:spcBef>
            </a:pPr>
            <a:r>
              <a:rPr lang="en-US" sz="3000">
                <a:solidFill>
                  <a:srgbClr val="000000"/>
                </a:solidFill>
                <a:latin typeface="Etna Sans Serif"/>
                <a:ea typeface="Etna Sans Serif"/>
                <a:cs typeface="Etna Sans Serif"/>
                <a:sym typeface="Etna Sans Serif"/>
              </a:rPr>
              <a:t>8</a:t>
            </a:r>
          </a:p>
        </p:txBody>
      </p:sp>
      <p:graphicFrame>
        <p:nvGraphicFramePr>
          <p:cNvPr name="Table 10" id="10"/>
          <p:cNvGraphicFramePr>
            <a:graphicFrameLocks noGrp="true"/>
          </p:cNvGraphicFramePr>
          <p:nvPr/>
        </p:nvGraphicFramePr>
        <p:xfrm>
          <a:off x="8235798" y="5209595"/>
          <a:ext cx="9343471" cy="4479669"/>
        </p:xfrm>
        <a:graphic>
          <a:graphicData uri="http://schemas.openxmlformats.org/drawingml/2006/table">
            <a:tbl>
              <a:tblPr/>
              <a:tblGrid>
                <a:gridCol w="702081"/>
                <a:gridCol w="907456"/>
                <a:gridCol w="780343"/>
                <a:gridCol w="5771353"/>
                <a:gridCol w="1182239"/>
              </a:tblGrid>
              <a:tr h="888008">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x1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x2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wi</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1999">
                          <a:solidFill>
                            <a:srgbClr val="000000"/>
                          </a:solidFill>
                          <a:latin typeface="Lexend Deca"/>
                          <a:ea typeface="Lexend Deca"/>
                          <a:cs typeface="Lexend Deca"/>
                          <a:sym typeface="Lexend Deca"/>
                        </a:rPr>
                        <a:t>S = ( w1 * x1 ) + ( w2 * x2 ) + b</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88008">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S=(0.7×0)+(0.7×0)+(−1.0)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88008">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S=(0.7×0)+(0.7×1)+(−1.0)=0.7−1.0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927638">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S=(0.7×1)+(0.7×0)+(−1.0)=0.7−1.0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88008">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S=(0.7×1)+(0.7×1)+(−1.0)=0.7+0.7−1.0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Lexend Deca"/>
                          <a:ea typeface="Lexend Deca"/>
                          <a:cs typeface="Lexend Deca"/>
                          <a:sym typeface="Lexend Deca"/>
                        </a:rPr>
                        <a:t>0.4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Tree>
  </p:cSld>
  <p:clrMapOvr>
    <a:masterClrMapping/>
  </p:clrMapOvr>
  <p:transition spd="slow">
    <p:cover dir="d"/>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DAGe0XqtnoQ</dc:identifier>
  <dcterms:modified xsi:type="dcterms:W3CDTF">2011-08-01T06:04:30Z</dcterms:modified>
  <cp:revision>1</cp:revision>
  <dc:title>Des Fondements Mathématiques aux Applications Modernes</dc:title>
</cp:coreProperties>
</file>

<file path=docProps/thumbnail.jpeg>
</file>